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8"/>
  </p:notesMasterIdLst>
  <p:sldIdLst>
    <p:sldId id="295" r:id="rId2"/>
    <p:sldId id="259" r:id="rId3"/>
    <p:sldId id="258" r:id="rId4"/>
    <p:sldId id="260" r:id="rId5"/>
    <p:sldId id="261" r:id="rId6"/>
    <p:sldId id="262" r:id="rId7"/>
    <p:sldId id="296" r:id="rId8"/>
    <p:sldId id="263" r:id="rId9"/>
    <p:sldId id="264" r:id="rId10"/>
    <p:sldId id="298" r:id="rId11"/>
    <p:sldId id="297" r:id="rId12"/>
    <p:sldId id="299" r:id="rId13"/>
    <p:sldId id="303" r:id="rId14"/>
    <p:sldId id="304" r:id="rId15"/>
    <p:sldId id="300" r:id="rId16"/>
    <p:sldId id="301" r:id="rId17"/>
    <p:sldId id="302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93" r:id="rId32"/>
    <p:sldId id="278" r:id="rId33"/>
    <p:sldId id="279" r:id="rId34"/>
    <p:sldId id="280" r:id="rId35"/>
    <p:sldId id="281" r:id="rId36"/>
    <p:sldId id="282" r:id="rId37"/>
    <p:sldId id="283" r:id="rId38"/>
    <p:sldId id="294" r:id="rId39"/>
    <p:sldId id="287" r:id="rId40"/>
    <p:sldId id="288" r:id="rId41"/>
    <p:sldId id="289" r:id="rId42"/>
    <p:sldId id="291" r:id="rId43"/>
    <p:sldId id="290" r:id="rId44"/>
    <p:sldId id="285" r:id="rId45"/>
    <p:sldId id="286" r:id="rId46"/>
    <p:sldId id="29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ATHI KANNAN.N" initials="BK" lastIdx="1" clrIdx="0">
    <p:extLst>
      <p:ext uri="{19B8F6BF-5375-455C-9EA6-DF929625EA0E}">
        <p15:presenceInfo xmlns:p15="http://schemas.microsoft.com/office/powerpoint/2012/main" userId="62be5c8bdf2271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94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403051181102364E-2"/>
          <c:y val="9.1578248031496043E-2"/>
          <c:w val="0.9025291994750656"/>
          <c:h val="0.772681840551181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0D-4548-B849-861CEB791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656936"/>
        <c:axId val="354657920"/>
      </c:scatterChart>
      <c:valAx>
        <c:axId val="3546569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4657920"/>
        <c:crosses val="autoZero"/>
        <c:crossBetween val="midCat"/>
      </c:valAx>
      <c:valAx>
        <c:axId val="35465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4656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Unsupervised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213983" custScaleY="111368" custLinFactNeighborX="14451" custLinFactNeighborY="-27679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Supervised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197500" custScaleY="111368" custLinFactNeighborX="15545" custLinFactNeighborY="-3298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Reinforcement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197500" custScaleY="111368" custLinFactNeighborX="14451" custLinFactNeighborY="-27679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248373" y="0"/>
          <a:ext cx="2683286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Unsupervised Learning</a:t>
          </a:r>
          <a:endParaRPr lang="en-US" sz="2000" b="1" kern="1200" dirty="0"/>
        </a:p>
      </dsp:txBody>
      <dsp:txXfrm>
        <a:off x="268824" y="20451"/>
        <a:ext cx="2642384" cy="657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422462" y="0"/>
          <a:ext cx="2476592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Supervised Learning</a:t>
          </a:r>
          <a:endParaRPr lang="en-US" sz="2000" b="1" kern="1200" dirty="0"/>
        </a:p>
      </dsp:txBody>
      <dsp:txXfrm>
        <a:off x="442913" y="20451"/>
        <a:ext cx="2435690" cy="657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408744" y="0"/>
          <a:ext cx="2476592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Reinforcement Learning</a:t>
          </a:r>
          <a:endParaRPr lang="en-US" sz="2000" b="1" kern="1200" dirty="0"/>
        </a:p>
      </dsp:txBody>
      <dsp:txXfrm>
        <a:off x="429195" y="20451"/>
        <a:ext cx="2435690" cy="657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AD2F-23FA-4FAF-A55C-D5FF6A44789B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7A0A-A449-4073-8A44-5A78145F6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9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08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83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3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63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14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01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59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31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4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2020/10/31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5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0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0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7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6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BCD0-35A5-4C3F-A951-C3947D97A1B4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jpg"/><Relationship Id="rId5" Type="http://schemas.openxmlformats.org/officeDocument/2006/relationships/image" Target="../media/image34.png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tm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6.tmp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openxmlformats.org/officeDocument/2006/relationships/image" Target="../media/image42.emf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uK6gekU1Y" TargetMode="External"/><Relationship Id="rId2" Type="http://schemas.openxmlformats.org/officeDocument/2006/relationships/hyperlink" Target="https://www.youtube.com/watch?v=TmPfTpjtdg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ai/fastai/tree/master/courses/dl1/exce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arathikannan1311/Python/tree/master/Webinar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harathikannan1311/Python/tree/master/Webinar" TargetMode="External"/><Relationship Id="rId4" Type="http://schemas.openxmlformats.org/officeDocument/2006/relationships/hyperlink" Target="mailto:bharathikannan1311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80" y="81280"/>
            <a:ext cx="8940800" cy="670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2795" r="7944" b="9809"/>
          <a:stretch/>
        </p:blipFill>
        <p:spPr>
          <a:xfrm>
            <a:off x="5902960" y="168038"/>
            <a:ext cx="3007360" cy="1137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2643468" y="5393122"/>
            <a:ext cx="38164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By </a:t>
            </a:r>
            <a:endParaRPr lang="en-US" sz="32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en-US" sz="3200" i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Bharathi</a:t>
            </a:r>
            <a:r>
              <a:rPr lang="en-US" sz="32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3200" i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kannan</a:t>
            </a:r>
            <a:r>
              <a:rPr lang="en-US" sz="32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2136502"/>
            <a:ext cx="5487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Machine Learning and Deep Learning</a:t>
            </a:r>
          </a:p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	</a:t>
            </a: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-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the math you need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6953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552" y="-63388"/>
            <a:ext cx="10153128" cy="7128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40" y="4402544"/>
            <a:ext cx="3548712" cy="1666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1" name="文字方塊 329"/>
          <p:cNvSpPr txBox="1"/>
          <p:nvPr/>
        </p:nvSpPr>
        <p:spPr>
          <a:xfrm>
            <a:off x="3215980" y="6072155"/>
            <a:ext cx="23644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0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ntroller, Gamepad, Video Games, Computer Game,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24004" r="14043" b="24022"/>
          <a:stretch/>
        </p:blipFill>
        <p:spPr bwMode="auto">
          <a:xfrm>
            <a:off x="3221355" y="1912621"/>
            <a:ext cx="1442085" cy="1030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obots, Automata, Gr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21490" b="21098"/>
          <a:stretch/>
        </p:blipFill>
        <p:spPr bwMode="auto">
          <a:xfrm>
            <a:off x="868046" y="3644052"/>
            <a:ext cx="1407795" cy="185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lassic Mario Bros Wallpapers - Top Free Classic Mario Bros Backgrounds -  WallpaperA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81" y="3627119"/>
            <a:ext cx="2798499" cy="1750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452881" y="2265680"/>
            <a:ext cx="1645920" cy="1270000"/>
          </a:xfrm>
          <a:prstGeom prst="bentArrow">
            <a:avLst>
              <a:gd name="adj1" fmla="val 9375"/>
              <a:gd name="adj2" fmla="val 11008"/>
              <a:gd name="adj3" fmla="val 15650"/>
              <a:gd name="adj4" fmla="val 421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5342593" y="1806915"/>
            <a:ext cx="1212173" cy="2245360"/>
          </a:xfrm>
          <a:prstGeom prst="bentArrow">
            <a:avLst>
              <a:gd name="adj1" fmla="val 10485"/>
              <a:gd name="adj2" fmla="val 12139"/>
              <a:gd name="adj3" fmla="val 11392"/>
              <a:gd name="adj4" fmla="val 3657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662237" y="4177653"/>
            <a:ext cx="2560320" cy="234896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2710550" y="4803752"/>
            <a:ext cx="2560320" cy="250767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959" y="5337732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Agent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3755" y="4479861"/>
            <a:ext cx="140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Reward</a:t>
            </a:r>
            <a:endParaRPr lang="en-US" sz="32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9796" y="3820136"/>
            <a:ext cx="96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State</a:t>
            </a:r>
            <a:endParaRPr lang="en-US" sz="28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679" y="5451449"/>
            <a:ext cx="2159001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E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nvironment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32068" y="1485579"/>
            <a:ext cx="1117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Action</a:t>
            </a:r>
            <a:endParaRPr lang="en-US" sz="32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02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40507" y="446747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R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0507" y="383147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5477462" y="3609646"/>
            <a:ext cx="3060048" cy="183808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ontroller, Gamepad, Video Games, Computer Game,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24004" r="14043" b="24022"/>
          <a:stretch/>
        </p:blipFill>
        <p:spPr bwMode="auto">
          <a:xfrm>
            <a:off x="3221355" y="1912621"/>
            <a:ext cx="1442085" cy="1030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obots, Automata, Gr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21490" b="21098"/>
          <a:stretch/>
        </p:blipFill>
        <p:spPr bwMode="auto">
          <a:xfrm>
            <a:off x="868046" y="3644052"/>
            <a:ext cx="1407795" cy="185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452881" y="2265680"/>
            <a:ext cx="1645920" cy="1270000"/>
          </a:xfrm>
          <a:prstGeom prst="bentArrow">
            <a:avLst>
              <a:gd name="adj1" fmla="val 9375"/>
              <a:gd name="adj2" fmla="val 11008"/>
              <a:gd name="adj3" fmla="val 15650"/>
              <a:gd name="adj4" fmla="val 421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5342593" y="1806915"/>
            <a:ext cx="1212173" cy="2245360"/>
          </a:xfrm>
          <a:prstGeom prst="bentArrow">
            <a:avLst>
              <a:gd name="adj1" fmla="val 10485"/>
              <a:gd name="adj2" fmla="val 12139"/>
              <a:gd name="adj3" fmla="val 11392"/>
              <a:gd name="adj4" fmla="val 3657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5547360" y="4175690"/>
            <a:ext cx="2560320" cy="234896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5547360" y="4922376"/>
            <a:ext cx="2560320" cy="250767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2602" y="5347004"/>
            <a:ext cx="1878198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Agent 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Arial"/>
              </a:rPr>
              <a:t>in SO</a:t>
            </a: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679" y="5451449"/>
            <a:ext cx="2159001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E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nvironment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2837" y="150724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A0</a:t>
            </a:r>
          </a:p>
        </p:txBody>
      </p:sp>
      <p:sp>
        <p:nvSpPr>
          <p:cNvPr id="4" name="Rectangle 3"/>
          <p:cNvSpPr/>
          <p:nvPr/>
        </p:nvSpPr>
        <p:spPr>
          <a:xfrm>
            <a:off x="670560" y="5447725"/>
            <a:ext cx="1920240" cy="321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661" y="5346185"/>
            <a:ext cx="292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Now agent </a:t>
            </a:r>
            <a:endParaRPr lang="en-US" sz="2400" b="1" kern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algn="ctr"/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is 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in S1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pic>
        <p:nvPicPr>
          <p:cNvPr id="12296" name="Picture 8" descr="Classic Mario Bros Wallpapers - Top Free Classic Mario Bros Backgrounds -  WallpaperA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81" y="3627119"/>
            <a:ext cx="2798499" cy="1750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648 L -0.31597 -0.01042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99" y="-20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07407E-6 L -0.31493 4.07407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4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 animBg="1"/>
      <p:bldP spid="7" grpId="0" animBg="1"/>
      <p:bldP spid="9" grpId="0" animBg="1"/>
      <p:bldP spid="14" grpId="0" animBg="1"/>
      <p:bldP spid="10" grpId="0"/>
      <p:bldP spid="18" grpId="0"/>
      <p:bldP spid="23" grpId="0"/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640507" y="446747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R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2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52837" y="3742174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S2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6" name="Round Single Corner Rectangle 15"/>
          <p:cNvSpPr/>
          <p:nvPr/>
        </p:nvSpPr>
        <p:spPr>
          <a:xfrm>
            <a:off x="5477462" y="3609646"/>
            <a:ext cx="3060048" cy="1838080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Controller, Gamepad, Video Games, Computer Game,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24004" r="14043" b="24022"/>
          <a:stretch/>
        </p:blipFill>
        <p:spPr bwMode="auto">
          <a:xfrm>
            <a:off x="3221355" y="1912621"/>
            <a:ext cx="1442085" cy="1030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obots, Automata, Gr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21490" b="21098"/>
          <a:stretch/>
        </p:blipFill>
        <p:spPr bwMode="auto">
          <a:xfrm>
            <a:off x="868046" y="3644052"/>
            <a:ext cx="1407795" cy="185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452881" y="2265680"/>
            <a:ext cx="1645920" cy="1270000"/>
          </a:xfrm>
          <a:prstGeom prst="bentArrow">
            <a:avLst>
              <a:gd name="adj1" fmla="val 9375"/>
              <a:gd name="adj2" fmla="val 11008"/>
              <a:gd name="adj3" fmla="val 15650"/>
              <a:gd name="adj4" fmla="val 421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5342593" y="1806915"/>
            <a:ext cx="1212173" cy="2245360"/>
          </a:xfrm>
          <a:prstGeom prst="bentArrow">
            <a:avLst>
              <a:gd name="adj1" fmla="val 10485"/>
              <a:gd name="adj2" fmla="val 12139"/>
              <a:gd name="adj3" fmla="val 11392"/>
              <a:gd name="adj4" fmla="val 3657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5512381" y="4086391"/>
            <a:ext cx="2560320" cy="234896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5547360" y="4771934"/>
            <a:ext cx="2560320" cy="250767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2602" y="5347004"/>
            <a:ext cx="1878198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Agent 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Arial"/>
              </a:rPr>
              <a:t>in 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Arial"/>
              </a:rPr>
              <a:t>S1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679" y="5451449"/>
            <a:ext cx="2159001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E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nvironment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2837" y="150724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A2</a:t>
            </a:r>
          </a:p>
        </p:txBody>
      </p:sp>
      <p:sp>
        <p:nvSpPr>
          <p:cNvPr id="4" name="Rectangle 3"/>
          <p:cNvSpPr/>
          <p:nvPr/>
        </p:nvSpPr>
        <p:spPr>
          <a:xfrm>
            <a:off x="760147" y="5399707"/>
            <a:ext cx="1920240" cy="627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275" y="5402776"/>
            <a:ext cx="292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Now agent </a:t>
            </a:r>
            <a:endParaRPr lang="en-US" sz="2400" b="1" kern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algn="ctr"/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is 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in 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S2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pic>
        <p:nvPicPr>
          <p:cNvPr id="12296" name="Picture 8" descr="Classic Mario Bros Wallpapers - Top Free Classic Mario Bros Backgrounds -  WallpaperA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81" y="3627119"/>
            <a:ext cx="2798499" cy="1750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9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3 -3.7037E-7 L -0.31268 0.00463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2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-0.30833 0.0011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4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6" grpId="0" animBg="1"/>
      <p:bldP spid="7" grpId="0" animBg="1"/>
      <p:bldP spid="9" grpId="0" animBg="1"/>
      <p:bldP spid="14" grpId="0" animBg="1"/>
      <p:bldP spid="10" grpId="0"/>
      <p:bldP spid="18" grpId="0"/>
      <p:bldP spid="23" grpId="0"/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0720" y="3063849"/>
            <a:ext cx="5577840" cy="1213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6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This process </a:t>
            </a:r>
            <a:r>
              <a:rPr lang="en-US" sz="36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c</a:t>
            </a:r>
            <a:r>
              <a:rPr lang="en-US" sz="36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ontinues</a:t>
            </a:r>
            <a:endParaRPr lang="en-US" sz="36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36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78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ntroller, Gamepad, Video Games, Computer Game,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24004" r="14043" b="24022"/>
          <a:stretch/>
        </p:blipFill>
        <p:spPr bwMode="auto">
          <a:xfrm>
            <a:off x="3221355" y="1912621"/>
            <a:ext cx="1442085" cy="1030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obots, Automata, Gr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21490" b="21098"/>
          <a:stretch/>
        </p:blipFill>
        <p:spPr bwMode="auto">
          <a:xfrm>
            <a:off x="868046" y="3644052"/>
            <a:ext cx="1407795" cy="185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lassic Mario Bros Wallpapers - Top Free Classic Mario Bros Backgrounds -  WallpaperA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81" y="3627119"/>
            <a:ext cx="2798499" cy="1750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452881" y="2265680"/>
            <a:ext cx="1645920" cy="1270000"/>
          </a:xfrm>
          <a:prstGeom prst="bentArrow">
            <a:avLst>
              <a:gd name="adj1" fmla="val 9375"/>
              <a:gd name="adj2" fmla="val 11008"/>
              <a:gd name="adj3" fmla="val 15650"/>
              <a:gd name="adj4" fmla="val 421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5342593" y="1806915"/>
            <a:ext cx="1212173" cy="2245360"/>
          </a:xfrm>
          <a:prstGeom prst="bentArrow">
            <a:avLst>
              <a:gd name="adj1" fmla="val 10485"/>
              <a:gd name="adj2" fmla="val 12139"/>
              <a:gd name="adj3" fmla="val 11392"/>
              <a:gd name="adj4" fmla="val 3657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662237" y="4177653"/>
            <a:ext cx="2560320" cy="234896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2710550" y="4803752"/>
            <a:ext cx="2560320" cy="250767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959" y="5337732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Agent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679" y="5451449"/>
            <a:ext cx="2159001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E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nvironment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0507" y="446747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0507" y="383147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2837" y="150724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1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ntroller, Gamepad, Video Games, Computer Game,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24004" r="14043" b="24022"/>
          <a:stretch/>
        </p:blipFill>
        <p:spPr bwMode="auto">
          <a:xfrm>
            <a:off x="3221355" y="1912621"/>
            <a:ext cx="1442085" cy="1030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obots, Automata, Gr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21490" b="21098"/>
          <a:stretch/>
        </p:blipFill>
        <p:spPr bwMode="auto">
          <a:xfrm>
            <a:off x="868046" y="3644052"/>
            <a:ext cx="1407795" cy="185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lassic Mario Bros Wallpapers - Top Free Classic Mario Bros Backgrounds -  WallpaperA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81" y="3627119"/>
            <a:ext cx="2798499" cy="1750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452881" y="2265680"/>
            <a:ext cx="1645920" cy="1270000"/>
          </a:xfrm>
          <a:prstGeom prst="bentArrow">
            <a:avLst>
              <a:gd name="adj1" fmla="val 9375"/>
              <a:gd name="adj2" fmla="val 11008"/>
              <a:gd name="adj3" fmla="val 15650"/>
              <a:gd name="adj4" fmla="val 421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5342593" y="1806915"/>
            <a:ext cx="1212173" cy="2245360"/>
          </a:xfrm>
          <a:prstGeom prst="bentArrow">
            <a:avLst>
              <a:gd name="adj1" fmla="val 10485"/>
              <a:gd name="adj2" fmla="val 12139"/>
              <a:gd name="adj3" fmla="val 11392"/>
              <a:gd name="adj4" fmla="val 3657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662237" y="4177653"/>
            <a:ext cx="2560320" cy="234896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2710550" y="4803752"/>
            <a:ext cx="2560320" cy="250767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959" y="5337732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Agent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679" y="5451449"/>
            <a:ext cx="2159001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E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nvironment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0507" y="446747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0507" y="383147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2837" y="150724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92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ntroller, Gamepad, Video Games, Computer Game,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6" t="24004" r="14043" b="24022"/>
          <a:stretch/>
        </p:blipFill>
        <p:spPr bwMode="auto">
          <a:xfrm>
            <a:off x="3221355" y="1912621"/>
            <a:ext cx="1442085" cy="10306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obots, Automata, Gr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0" t="21490" b="21098"/>
          <a:stretch/>
        </p:blipFill>
        <p:spPr bwMode="auto">
          <a:xfrm>
            <a:off x="868046" y="3644052"/>
            <a:ext cx="1407795" cy="185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lassic Mario Bros Wallpapers - Top Free Classic Mario Bros Backgrounds -  WallpaperA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381" y="3627119"/>
            <a:ext cx="2798499" cy="17503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452881" y="2265680"/>
            <a:ext cx="1645920" cy="1270000"/>
          </a:xfrm>
          <a:prstGeom prst="bentArrow">
            <a:avLst>
              <a:gd name="adj1" fmla="val 9375"/>
              <a:gd name="adj2" fmla="val 11008"/>
              <a:gd name="adj3" fmla="val 15650"/>
              <a:gd name="adj4" fmla="val 4210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5342593" y="1806915"/>
            <a:ext cx="1212173" cy="2245360"/>
          </a:xfrm>
          <a:prstGeom prst="bentArrow">
            <a:avLst>
              <a:gd name="adj1" fmla="val 10485"/>
              <a:gd name="adj2" fmla="val 12139"/>
              <a:gd name="adj3" fmla="val 11392"/>
              <a:gd name="adj4" fmla="val 3657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662237" y="4177653"/>
            <a:ext cx="2560320" cy="234896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2710550" y="4803752"/>
            <a:ext cx="2560320" cy="250767"/>
          </a:xfrm>
          <a:prstGeom prst="lef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66959" y="5337732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Agent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8679" y="5451449"/>
            <a:ext cx="2159001" cy="84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E</a:t>
            </a: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nvironment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  <a:p>
            <a:pPr marL="11206">
              <a:spcBef>
                <a:spcPts val="88"/>
              </a:spcBef>
            </a:pP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0507" y="446747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40507" y="3831473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S</a:t>
            </a:r>
            <a:r>
              <a:rPr lang="en-US" sz="2400" b="1" kern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2837" y="1507240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400" b="1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rPr>
              <a:t>A1</a:t>
            </a:r>
            <a:endParaRPr lang="en-US" sz="2400" b="1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9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5"/>
          <p:cNvSpPr txBox="1">
            <a:spLocks/>
          </p:cNvSpPr>
          <p:nvPr/>
        </p:nvSpPr>
        <p:spPr>
          <a:xfrm>
            <a:off x="2211711" y="758900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Machine Learning Process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Machine learning model flow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779321"/>
            <a:ext cx="8096250" cy="399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nip Single Corner Rectangle 14"/>
          <p:cNvSpPr/>
          <p:nvPr/>
        </p:nvSpPr>
        <p:spPr>
          <a:xfrm>
            <a:off x="523874" y="3212976"/>
            <a:ext cx="1887885" cy="20882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3874" y="1310232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95536" y="256224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Supervised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29716"/>
            <a:ext cx="8640960" cy="707886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Supervised learning</a:t>
            </a:r>
            <a:r>
              <a:rPr lang="en-US" sz="2000" dirty="0"/>
              <a:t> is when the model is getting trained on a </a:t>
            </a:r>
            <a:r>
              <a:rPr lang="en-US" sz="2000" b="1" dirty="0"/>
              <a:t>labelled </a:t>
            </a:r>
            <a:r>
              <a:rPr lang="en-US" sz="2000" dirty="0" smtClean="0"/>
              <a:t>dataset.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Labelled dataset is one which have </a:t>
            </a:r>
            <a:r>
              <a:rPr lang="en-US" sz="2000" b="1" i="1" dirty="0"/>
              <a:t>both input and output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65" y="2102497"/>
            <a:ext cx="34208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 :</a:t>
            </a:r>
          </a:p>
          <a:p>
            <a:r>
              <a:rPr lang="en-US" dirty="0" smtClean="0"/>
              <a:t>	Given </a:t>
            </a:r>
            <a:r>
              <a:rPr lang="en-US" dirty="0"/>
              <a:t>data about the </a:t>
            </a:r>
            <a:r>
              <a:rPr lang="en-US" b="1" i="1" dirty="0" smtClean="0"/>
              <a:t>area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houses and their </a:t>
            </a:r>
            <a:r>
              <a:rPr lang="en-US" b="1" dirty="0" smtClean="0"/>
              <a:t>price</a:t>
            </a:r>
            <a:r>
              <a:rPr lang="en-US" dirty="0" smtClean="0"/>
              <a:t>, </a:t>
            </a:r>
            <a:r>
              <a:rPr lang="en-US" dirty="0"/>
              <a:t>try to predict their </a:t>
            </a:r>
            <a:r>
              <a:rPr lang="en-US" b="1" i="1" dirty="0" smtClean="0"/>
              <a:t>price </a:t>
            </a:r>
            <a:r>
              <a:rPr lang="en-US" i="1" dirty="0" smtClean="0"/>
              <a:t>for new area</a:t>
            </a:r>
            <a:r>
              <a:rPr lang="en-US" dirty="0" smtClean="0"/>
              <a:t>.</a:t>
            </a:r>
            <a:endParaRPr lang="en-US" b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076056" y="2204864"/>
          <a:ext cx="1712031" cy="130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3" imgW="1226997" imgH="937236" progId="Excel.Sheet.12">
                  <p:embed/>
                </p:oleObj>
              </mc:Choice>
              <mc:Fallback>
                <p:oleObj name="Worksheet" r:id="rId3" imgW="1226997" imgH="937236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6056" y="2204864"/>
                        <a:ext cx="1712031" cy="130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1560" y="371703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Types:</a:t>
            </a:r>
          </a:p>
          <a:p>
            <a:r>
              <a:rPr lang="en-US" b="1" dirty="0" smtClean="0"/>
              <a:t>1)Regression</a:t>
            </a:r>
            <a:r>
              <a:rPr lang="en-US" dirty="0" smtClean="0"/>
              <a:t> – output is </a:t>
            </a:r>
            <a:r>
              <a:rPr lang="en-US" i="1" dirty="0" smtClean="0"/>
              <a:t>continuous</a:t>
            </a:r>
          </a:p>
          <a:p>
            <a:r>
              <a:rPr lang="en-US" b="1" dirty="0" smtClean="0"/>
              <a:t>2)Classification</a:t>
            </a:r>
            <a:r>
              <a:rPr lang="en-US" dirty="0" smtClean="0"/>
              <a:t> – output is </a:t>
            </a:r>
            <a:r>
              <a:rPr lang="en-US" i="1" dirty="0" smtClean="0"/>
              <a:t>discrete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1600" y="4744882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Regression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Given a picture of </a:t>
            </a:r>
            <a:r>
              <a:rPr lang="en-US" dirty="0" smtClean="0"/>
              <a:t>a person, </a:t>
            </a:r>
            <a:r>
              <a:rPr lang="en-US" dirty="0"/>
              <a:t>We have to predict his/her </a:t>
            </a:r>
            <a:r>
              <a:rPr lang="en-US" b="1" dirty="0" smtClean="0"/>
              <a:t>age(Continuous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sz="2000" b="1" dirty="0" smtClean="0"/>
              <a:t>Classification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Given </a:t>
            </a:r>
            <a:r>
              <a:rPr lang="en-US" dirty="0"/>
              <a:t>a picture of </a:t>
            </a:r>
            <a:r>
              <a:rPr lang="en-US" dirty="0" smtClean="0"/>
              <a:t>a person, </a:t>
            </a:r>
            <a:r>
              <a:rPr lang="en-US" dirty="0"/>
              <a:t>We have to predict </a:t>
            </a:r>
            <a:r>
              <a:rPr lang="en-US" dirty="0" smtClean="0"/>
              <a:t>their </a:t>
            </a:r>
            <a:r>
              <a:rPr lang="en-US" b="1" dirty="0" smtClean="0"/>
              <a:t>gender (Male/Female) (Discrete)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87858" y="82021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6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519" y="785458"/>
            <a:ext cx="8640960" cy="792690"/>
          </a:xfrm>
          <a:prstGeom prst="rect">
            <a:avLst/>
          </a:prstGeom>
          <a:solidFill>
            <a:schemeClr val="bg1">
              <a:lumMod val="85000"/>
              <a:alpha val="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68592" y="910856"/>
            <a:ext cx="1399499" cy="45451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Adobe Gothic Std B" panose="020B0800000000000000" pitchFamily="34" charset="-128"/>
                <a:cs typeface="Arial"/>
              </a:rPr>
              <a:t>Agenda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  <a:ea typeface="Adobe Gothic Std B" panose="020B0800000000000000" pitchFamily="34" charset="-128"/>
              <a:cs typeface="Arial"/>
            </a:endParaRPr>
          </a:p>
        </p:txBody>
      </p:sp>
      <p:sp>
        <p:nvSpPr>
          <p:cNvPr id="15" name="object 30"/>
          <p:cNvSpPr txBox="1"/>
          <p:nvPr/>
        </p:nvSpPr>
        <p:spPr>
          <a:xfrm>
            <a:off x="3995936" y="2132856"/>
            <a:ext cx="4039572" cy="3796552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Introduction 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Machine Learning Algorithms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Supervised Learning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Unsupervised Learning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Reinforcement Learning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Deep Learning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Applications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Programming Example</a:t>
            </a:r>
            <a:endParaRPr sz="2250" dirty="0">
              <a:latin typeface="Arial"/>
              <a:cs typeface="Arial"/>
            </a:endParaRPr>
          </a:p>
        </p:txBody>
      </p:sp>
      <p:grpSp>
        <p:nvGrpSpPr>
          <p:cNvPr id="17" name="object 16"/>
          <p:cNvGrpSpPr/>
          <p:nvPr/>
        </p:nvGrpSpPr>
        <p:grpSpPr>
          <a:xfrm>
            <a:off x="396570" y="1124143"/>
            <a:ext cx="6877583" cy="1599683"/>
            <a:chOff x="3033382" y="1338246"/>
            <a:chExt cx="6877583" cy="1599683"/>
          </a:xfrm>
        </p:grpSpPr>
        <p:sp>
          <p:nvSpPr>
            <p:cNvPr id="18" name="object 17"/>
            <p:cNvSpPr/>
            <p:nvPr/>
          </p:nvSpPr>
          <p:spPr>
            <a:xfrm>
              <a:off x="9882390" y="1338246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69">
                  <a:moveTo>
                    <a:pt x="28435" y="0"/>
                  </a:moveTo>
                  <a:lnTo>
                    <a:pt x="0" y="13378"/>
                  </a:lnTo>
                </a:path>
              </a:pathLst>
            </a:custGeom>
            <a:ln w="11801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033382" y="2826004"/>
              <a:ext cx="143802" cy="11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79" y="2348880"/>
            <a:ext cx="2295698" cy="229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V="1">
            <a:off x="468471" y="154274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3871" y="404830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449885"/>
            <a:ext cx="63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th"/>
              </a:rPr>
              <a:t>Hypothesis</a:t>
            </a:r>
            <a:endParaRPr lang="es-ES" b="1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i="1" dirty="0">
                <a:solidFill>
                  <a:srgbClr val="333333"/>
                </a:solidFill>
                <a:latin typeface="KaTeX_Math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th"/>
              </a:rPr>
              <a:t>Prediction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​=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weight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 smtClean="0">
              <a:solidFill>
                <a:srgbClr val="333333"/>
              </a:solidFill>
              <a:latin typeface="KaTeX_Main"/>
            </a:endParaRPr>
          </a:p>
          <a:p>
            <a:endParaRPr lang="es-ES" i="1" dirty="0">
              <a:solidFill>
                <a:srgbClr val="333333"/>
              </a:solidFill>
              <a:latin typeface="KaTeX_Main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in"/>
              </a:rPr>
              <a:t>Example</a:t>
            </a:r>
            <a:endParaRPr lang="es-ES" b="1" i="1" dirty="0">
              <a:solidFill>
                <a:srgbClr val="333333"/>
              </a:solidFill>
              <a:latin typeface="KaTeX_Main"/>
            </a:endParaRPr>
          </a:p>
          <a:p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Prediction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=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weight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* (2800) 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​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115616" y="1384270"/>
          <a:ext cx="1944216" cy="262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4" imgW="1226997" imgH="1653595" progId="Excel.Sheet.12">
                  <p:embed/>
                </p:oleObj>
              </mc:Choice>
              <mc:Fallback>
                <p:oleObj name="Worksheet" r:id="rId4" imgW="1226997" imgH="1653595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1384270"/>
                        <a:ext cx="1944216" cy="2620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15" y="1248765"/>
            <a:ext cx="5182781" cy="33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976" y="1384270"/>
            <a:ext cx="4176464" cy="26642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05752" y="93944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833" y="57080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Cost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9632" y="3604556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dirty="0" smtClean="0"/>
              <a:t> - Number of training examples.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41841" y="4066221"/>
                <a:ext cx="6408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𝐻𝑦𝑝𝑜𝑡h𝑒𝑠𝑖𝑠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 - Difference of Predicted and Original value.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41" y="4066221"/>
                <a:ext cx="6408712" cy="369332"/>
              </a:xfrm>
              <a:prstGeom prst="rect">
                <a:avLst/>
              </a:prstGeom>
              <a:blipFill>
                <a:blip r:embed="rId2"/>
                <a:stretch>
                  <a:fillRect l="-2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1262" y="5294480"/>
            <a:ext cx="750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Measuring </a:t>
            </a:r>
            <a:r>
              <a:rPr lang="en-US" dirty="0"/>
              <a:t>the accuracy of our </a:t>
            </a:r>
            <a:r>
              <a:rPr lang="en-US" dirty="0" smtClean="0"/>
              <a:t>prediction </a:t>
            </a:r>
            <a:r>
              <a:rPr lang="en-US" dirty="0"/>
              <a:t>function </a:t>
            </a:r>
            <a:r>
              <a:rPr lang="en-US" dirty="0" smtClean="0"/>
              <a:t>against </a:t>
            </a:r>
            <a:r>
              <a:rPr lang="en-US" dirty="0"/>
              <a:t>the correct </a:t>
            </a:r>
            <a:r>
              <a:rPr lang="en-US" dirty="0" smtClean="0"/>
              <a:t>result.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2964" y="1397163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</a:t>
            </a:r>
            <a:r>
              <a:rPr lang="en-US" dirty="0" smtClean="0"/>
              <a:t>        Accuracy </a:t>
            </a:r>
            <a:r>
              <a:rPr lang="en-US" dirty="0"/>
              <a:t>of our hypothesis </a:t>
            </a:r>
            <a:r>
              <a:rPr lang="en-US" dirty="0" smtClean="0"/>
              <a:t>function can be measured by using 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1259632" y="2328218"/>
                <a:ext cx="6984776" cy="1168555"/>
              </a:xfrm>
              <a:prstGeom prst="rect">
                <a:avLst/>
              </a:prstGeom>
              <a:ln w="3175">
                <a:solidFill>
                  <a:srgbClr val="E6E6E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0" tIns="11206" rIns="0" bIns="0" rtlCol="0">
                <a:spAutoFit/>
              </a:bodyPr>
              <a:lstStyle/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r>
                  <a:rPr lang="en-US" sz="2000" b="1" dirty="0" smtClean="0">
                    <a:solidFill>
                      <a:srgbClr val="000000"/>
                    </a:solidFill>
                  </a:rPr>
                  <a:t>	</a:t>
                </a:r>
              </a:p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r>
                  <a:rPr lang="en-US" sz="2000" b="1" dirty="0">
                    <a:solidFill>
                      <a:srgbClr val="000000"/>
                    </a:solidFill>
                  </a:rPr>
                  <a:t>	</a:t>
                </a:r>
                <a:r>
                  <a:rPr lang="en-US" sz="2000" b="1" dirty="0" smtClean="0">
                    <a:solidFill>
                      <a:srgbClr val="000000"/>
                    </a:solidFill>
                  </a:rPr>
                  <a:t>Cost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(weight , bias</a:t>
                </a:r>
                <a:r>
                  <a:rPr lang="en-US" sz="2000" b="1" dirty="0" smtClean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b="1" dirty="0" smtClean="0">
                  <a:solidFill>
                    <a:srgbClr val="000000"/>
                  </a:solidFill>
                </a:endParaRPr>
              </a:p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endParaRPr lang="en-US" sz="2000" b="1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328218"/>
                <a:ext cx="6984776" cy="1168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rgbClr val="E6E6E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09916" y="1017964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383" y="667809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Our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1640" y="1556792"/>
                <a:ext cx="691276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i="1" dirty="0" smtClean="0">
                    <a:solidFill>
                      <a:srgbClr val="333333"/>
                    </a:solidFill>
                    <a:latin typeface="KaTeX_Math"/>
                  </a:rPr>
                  <a:t>Hypothesis : </a:t>
                </a:r>
                <a:endParaRPr lang="es-ES" b="1" i="1" dirty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) </a:t>
                </a:r>
                <a:r>
                  <a:rPr lang="es-ES" dirty="0">
                    <a:solidFill>
                      <a:srgbClr val="333333"/>
                    </a:solidFill>
                    <a:latin typeface="KaTeX_Main"/>
                  </a:rPr>
                  <a:t>​= </a:t>
                </a:r>
                <a:r>
                  <a:rPr lang="es-ES" i="1" dirty="0" err="1">
                    <a:solidFill>
                      <a:srgbClr val="333333"/>
                    </a:solidFill>
                    <a:latin typeface="KaTeX_Main"/>
                  </a:rPr>
                  <a:t>weight</a:t>
                </a:r>
                <a:r>
                  <a:rPr lang="es-ES" dirty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b="1" i="1" dirty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in"/>
                  </a:rPr>
                  <a:t>Cost</a:t>
                </a:r>
                <a:r>
                  <a:rPr lang="es-ES" b="1" i="1" dirty="0" smtClean="0">
                    <a:solidFill>
                      <a:srgbClr val="333333"/>
                    </a:solidFill>
                    <a:latin typeface="KaTeX_Main"/>
                  </a:rPr>
                  <a:t> : </a:t>
                </a:r>
                <a:endParaRPr lang="es-ES" b="1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n-US" sz="2000" b="1" dirty="0" smtClean="0">
                    <a:solidFill>
                      <a:srgbClr val="000000"/>
                    </a:solidFill>
                  </a:rPr>
                  <a:t>	Cost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(weight 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bias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556792"/>
                <a:ext cx="6912768" cy="1877437"/>
              </a:xfrm>
              <a:prstGeom prst="rect">
                <a:avLst/>
              </a:prstGeom>
              <a:blipFill>
                <a:blip r:embed="rId2"/>
                <a:stretch>
                  <a:fillRect l="-705" t="-162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48247" y="4123655"/>
            <a:ext cx="7272808" cy="10090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vert="horz" wrap="square" lIns="0" tIns="11206" rIns="0" bIns="0" rtlCol="0">
            <a:spAutoFit/>
          </a:bodyPr>
          <a:lstStyle>
            <a:defPPr>
              <a:defRPr lang="zh-TW"/>
            </a:defPPr>
            <a:lvl1pPr marL="11206">
              <a:spcBef>
                <a:spcPts val="88"/>
              </a:spcBef>
              <a:defRPr sz="3200" b="1" i="0" ker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defRPr>
            </a:lvl1pPr>
          </a:lstStyle>
          <a:p>
            <a:r>
              <a:rPr lang="en-US" dirty="0" smtClean="0"/>
              <a:t>     </a:t>
            </a:r>
            <a:r>
              <a:rPr lang="en-US" dirty="0" smtClean="0">
                <a:solidFill>
                  <a:schemeClr val="accent6"/>
                </a:solidFill>
              </a:rPr>
              <a:t>Goal 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accent6"/>
                </a:solidFill>
              </a:rPr>
              <a:t>	</a:t>
            </a:r>
          </a:p>
          <a:p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 smtClean="0">
                <a:solidFill>
                  <a:schemeClr val="accent6"/>
                </a:solidFill>
              </a:rPr>
              <a:t>  minimize(cost(weight , bias))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5751" y="114565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83568" y="1003164"/>
            <a:ext cx="6804902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846" y="23257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Gradient Descent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8797" y="1025208"/>
            <a:ext cx="4245099" cy="3070893"/>
            <a:chOff x="1907705" y="1119211"/>
            <a:chExt cx="5399200" cy="38884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" t="4331" r="3842" b="5871"/>
            <a:stretch/>
          </p:blipFill>
          <p:spPr>
            <a:xfrm>
              <a:off x="1907705" y="1119211"/>
              <a:ext cx="5399200" cy="38884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 rot="1045446">
              <a:off x="2511898" y="4560746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521534" y="2478542"/>
              <a:ext cx="10801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cost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1421495">
              <a:off x="5841599" y="4649225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bias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9759" y="5477942"/>
                <a:ext cx="6468339" cy="9815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    bias:= bias -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𝒉𝒚𝒑𝒐𝒕𝒉𝒆𝒔𝒊𝒔</m:t>
                        </m:r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b="1" dirty="0" smtClean="0"/>
              </a:p>
              <a:p>
                <a:r>
                  <a:rPr lang="en-US" sz="2000" dirty="0" smtClean="0"/>
                  <a:t>    weight:=weight </a:t>
                </a:r>
                <a:r>
                  <a:rPr lang="en-US" sz="2000" dirty="0"/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𝒚𝒑𝒐𝒕𝒉𝒆𝒔𝒊𝒔</m:t>
                            </m:r>
                            <m:d>
                              <m:d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59" y="5477942"/>
                <a:ext cx="6468339" cy="98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08104" y="1446830"/>
                <a:ext cx="3489530" cy="1702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/>
                  <a:t>Gradient Descent Algorithm: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 repeat until convergence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446830"/>
                <a:ext cx="3489530" cy="1702389"/>
              </a:xfrm>
              <a:prstGeom prst="rect">
                <a:avLst/>
              </a:prstGeom>
              <a:blipFill>
                <a:blip r:embed="rId4"/>
                <a:stretch>
                  <a:fillRect l="-192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29759" y="4512115"/>
                <a:ext cx="6940728" cy="64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r>
                  <a:rPr lang="es-ES" sz="1600" i="1" dirty="0">
                    <a:solidFill>
                      <a:srgbClr val="333333"/>
                    </a:solidFill>
                    <a:latin typeface="KaTeX_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333333"/>
                    </a:solidFill>
                    <a:latin typeface="KaTeX_Main"/>
                  </a:rPr>
                  <a:t>) ​= </a:t>
                </a:r>
                <a:r>
                  <a:rPr lang="es-ES" sz="1600" i="1" dirty="0" smtClean="0">
                    <a:solidFill>
                      <a:srgbClr val="333333"/>
                    </a:solidFill>
                    <a:latin typeface="KaTeX_Main"/>
                  </a:rPr>
                  <a:t>weight</a:t>
                </a:r>
                <a:r>
                  <a:rPr lang="es-ES" sz="1600" dirty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sz="1600" b="1" i="1" dirty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sz="1600" i="1" dirty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sz="1600" i="1" dirty="0" err="1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n-US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sz="1600" b="1" dirty="0" smtClean="0">
                    <a:solidFill>
                      <a:srgbClr val="000000"/>
                    </a:solidFill>
                  </a:rPr>
                  <a:t>Cost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(weight 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bias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weight</m:t>
                            </m:r>
                            <m:r>
                              <m:rPr>
                                <m:nor/>
                              </m:rPr>
                              <a:rPr lang="es-ES" sz="1400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s-ES" sz="1400" b="1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bias</m:t>
                            </m:r>
                            <m:r>
                              <m:rPr>
                                <m:nor/>
                              </m:rPr>
                              <a:rPr lang="en-US" sz="1400" b="1" i="0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400" b="1" dirty="0">
                                <a:solidFill>
                                  <a:srgbClr val="000000"/>
                                </a:solidFill>
                              </a:rPr>
                              <m:t> </m:t>
                            </m:r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59" y="4512115"/>
                <a:ext cx="6940728" cy="649730"/>
              </a:xfrm>
              <a:prstGeom prst="rect">
                <a:avLst/>
              </a:prstGeom>
              <a:blipFill>
                <a:blip r:embed="rId5"/>
                <a:stretch>
                  <a:fillRect l="-527" t="-3738" b="-68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387858" y="65372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957" y="479920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How it works</a:t>
            </a:r>
          </a:p>
        </p:txBody>
      </p:sp>
      <p:sp>
        <p:nvSpPr>
          <p:cNvPr id="10" name="Freeform 9"/>
          <p:cNvSpPr/>
          <p:nvPr/>
        </p:nvSpPr>
        <p:spPr>
          <a:xfrm>
            <a:off x="1300899" y="1338641"/>
            <a:ext cx="3733396" cy="2036156"/>
          </a:xfrm>
          <a:custGeom>
            <a:avLst/>
            <a:gdLst>
              <a:gd name="connsiteX0" fmla="*/ 0 w 3733396"/>
              <a:gd name="connsiteY0" fmla="*/ 150794 h 2036156"/>
              <a:gd name="connsiteX1" fmla="*/ 1847654 w 3733396"/>
              <a:gd name="connsiteY1" fmla="*/ 2036155 h 2036156"/>
              <a:gd name="connsiteX2" fmla="*/ 3572759 w 3733396"/>
              <a:gd name="connsiteY2" fmla="*/ 160221 h 2036156"/>
              <a:gd name="connsiteX3" fmla="*/ 3667027 w 3733396"/>
              <a:gd name="connsiteY3" fmla="*/ 94233 h 2036156"/>
              <a:gd name="connsiteX4" fmla="*/ 3648173 w 3733396"/>
              <a:gd name="connsiteY4" fmla="*/ 94233 h 203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396" h="2036156">
                <a:moveTo>
                  <a:pt x="0" y="150794"/>
                </a:moveTo>
                <a:cubicBezTo>
                  <a:pt x="626097" y="1092689"/>
                  <a:pt x="1252194" y="2034584"/>
                  <a:pt x="1847654" y="2036155"/>
                </a:cubicBezTo>
                <a:cubicBezTo>
                  <a:pt x="2443114" y="2037726"/>
                  <a:pt x="3269530" y="483875"/>
                  <a:pt x="3572759" y="160221"/>
                </a:cubicBezTo>
                <a:cubicBezTo>
                  <a:pt x="3875988" y="-163433"/>
                  <a:pt x="3654458" y="105231"/>
                  <a:pt x="3667027" y="94233"/>
                </a:cubicBezTo>
                <a:cubicBezTo>
                  <a:pt x="3679596" y="83235"/>
                  <a:pt x="3663884" y="88734"/>
                  <a:pt x="3648173" y="9423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43608" y="-315416"/>
            <a:ext cx="4982425" cy="4826954"/>
            <a:chOff x="813712" y="-814051"/>
            <a:chExt cx="4982425" cy="4826954"/>
          </a:xfrm>
        </p:grpSpPr>
        <p:graphicFrame>
          <p:nvGraphicFramePr>
            <p:cNvPr id="9" name="Chart 8"/>
            <p:cNvGraphicFramePr/>
            <p:nvPr>
              <p:extLst/>
            </p:nvPr>
          </p:nvGraphicFramePr>
          <p:xfrm>
            <a:off x="971601" y="700535"/>
            <a:ext cx="4824536" cy="33123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Arc 10"/>
            <p:cNvSpPr/>
            <p:nvPr/>
          </p:nvSpPr>
          <p:spPr>
            <a:xfrm rot="5674833">
              <a:off x="1151372" y="-273991"/>
              <a:ext cx="4032448" cy="2952328"/>
            </a:xfrm>
            <a:prstGeom prst="arc">
              <a:avLst>
                <a:gd name="adj1" fmla="val 16200000"/>
                <a:gd name="adj2" fmla="val 472093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206290" y="168860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cost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792" y="354441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28273" y="4836834"/>
                <a:ext cx="593539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bias:= bias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𝒉𝒚𝒑𝒐𝒕𝒉𝒆𝒔𝒊𝒔</m:t>
                        </m:r>
                        <m:d>
                          <m:d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en-US" dirty="0" smtClean="0"/>
                  <a:t>weight</a:t>
                </a:r>
                <a:r>
                  <a:rPr lang="en-US" dirty="0"/>
                  <a:t>:=</a:t>
                </a:r>
                <a:r>
                  <a:rPr lang="en-US" dirty="0" smtClean="0"/>
                  <a:t>weight 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𝒉𝒚𝒑𝒐𝒕𝒉𝒆𝒔𝒊𝒔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73" y="4836834"/>
                <a:ext cx="5935397" cy="892552"/>
              </a:xfrm>
              <a:prstGeom prst="rect">
                <a:avLst/>
              </a:prstGeom>
              <a:blipFill>
                <a:blip r:embed="rId3"/>
                <a:stretch>
                  <a:fillRect l="-821" t="-31293" b="-56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523168" y="97843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4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116632"/>
            <a:ext cx="8928992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endParaRPr lang="en-US" sz="32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3568" y="337360"/>
            <a:ext cx="518120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Adding more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449885"/>
            <a:ext cx="63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th"/>
              </a:rPr>
              <a:t>Hypothesis</a:t>
            </a:r>
            <a:endParaRPr lang="es-ES" b="1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i="1" dirty="0">
                <a:solidFill>
                  <a:srgbClr val="333333"/>
                </a:solidFill>
                <a:latin typeface="KaTeX_Math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th"/>
              </a:rPr>
              <a:t>Prediction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​= 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weight1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x1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+weight2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x2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 smtClean="0">
              <a:solidFill>
                <a:srgbClr val="333333"/>
              </a:solidFill>
              <a:latin typeface="KaTeX_Main"/>
            </a:endParaRPr>
          </a:p>
          <a:p>
            <a:endParaRPr lang="es-ES" i="1" dirty="0">
              <a:solidFill>
                <a:srgbClr val="333333"/>
              </a:solidFill>
              <a:latin typeface="KaTeX_Main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in"/>
              </a:rPr>
              <a:t>Example</a:t>
            </a:r>
            <a:endParaRPr lang="es-ES" b="1" i="1" dirty="0">
              <a:solidFill>
                <a:srgbClr val="333333"/>
              </a:solidFill>
              <a:latin typeface="KaTeX_Main"/>
            </a:endParaRPr>
          </a:p>
          <a:p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Prediction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= weight1 * (2800)  weight2 *(10)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​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8016" y="1291314"/>
          <a:ext cx="2908300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Worksheet" r:id="rId4" imgW="1836455" imgH="1653595" progId="Excel.Sheet.12">
                  <p:embed/>
                </p:oleObj>
              </mc:Choice>
              <mc:Fallback>
                <p:oleObj name="Worksheet" r:id="rId4" imgW="1836455" imgH="1653595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8016" y="1291314"/>
                        <a:ext cx="2908300" cy="26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531877" y="81897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980" y="411666"/>
            <a:ext cx="489317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1600" y="4449885"/>
                <a:ext cx="6840760" cy="176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i="1" dirty="0" smtClean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endParaRPr lang="es-ES" b="1" i="1" dirty="0" smtClean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th"/>
                  </a:rPr>
                  <a:t>Prediction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 ​= 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weight1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b="1" i="1" dirty="0" smtClean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 +weight2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in"/>
                  </a:rPr>
                  <a:t>Example</a:t>
                </a:r>
                <a:endParaRPr lang="es-ES" b="1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Prediction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 = weight1 * (2800)  weight2 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𝟐𝟖𝟎𝟎</m:t>
                        </m:r>
                      </m:e>
                      <m:sup>
                        <m:r>
                          <a:rPr lang="en-US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​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49885"/>
                <a:ext cx="6840760" cy="1766766"/>
              </a:xfrm>
              <a:prstGeom prst="rect">
                <a:avLst/>
              </a:prstGeom>
              <a:blipFill>
                <a:blip r:embed="rId4"/>
                <a:stretch>
                  <a:fillRect l="-712"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97350" y="1264089"/>
          <a:ext cx="1944216" cy="262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Worksheet" r:id="rId5" imgW="1226997" imgH="1653595" progId="Excel.Sheet.12">
                  <p:embed/>
                </p:oleObj>
              </mc:Choice>
              <mc:Fallback>
                <p:oleObj name="Worksheet" r:id="rId5" imgW="1226997" imgH="1653595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7350" y="1264089"/>
                        <a:ext cx="1944216" cy="2620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07191"/>
            <a:ext cx="5182781" cy="33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7544" y="369079"/>
            <a:ext cx="662136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Logistic Regression(Classification)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957" y="980728"/>
            <a:ext cx="647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</a:t>
            </a:r>
            <a:r>
              <a:rPr lang="en-US" dirty="0" smtClean="0"/>
              <a:t>      </a:t>
            </a:r>
            <a:r>
              <a:rPr lang="en-US" sz="2000" b="1" dirty="0" smtClean="0"/>
              <a:t>Logistic </a:t>
            </a:r>
            <a:r>
              <a:rPr lang="en-US" sz="2000" b="1" dirty="0"/>
              <a:t>regression</a:t>
            </a:r>
            <a:r>
              <a:rPr lang="en-US" sz="2000" dirty="0"/>
              <a:t> is used when the response variable is categorical in nature.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6645" y="1796325"/>
            <a:ext cx="5109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:  </a:t>
            </a:r>
          </a:p>
          <a:p>
            <a:r>
              <a:rPr lang="en-US" dirty="0" smtClean="0"/>
              <a:t>        Spam/Not spam</a:t>
            </a:r>
          </a:p>
          <a:p>
            <a:r>
              <a:rPr lang="en-US" dirty="0" smtClean="0"/>
              <a:t>        Win/Lose</a:t>
            </a:r>
          </a:p>
          <a:p>
            <a:r>
              <a:rPr lang="en-US" dirty="0" smtClean="0"/>
              <a:t>        Pass/Fail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0032" y="1861097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Classification :</a:t>
                </a:r>
              </a:p>
              <a:p>
                <a:r>
                  <a:rPr lang="en-US" dirty="0" smtClean="0"/>
                  <a:t>	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61097"/>
                <a:ext cx="3384376" cy="646331"/>
              </a:xfrm>
              <a:prstGeom prst="rect">
                <a:avLst/>
              </a:prstGeom>
              <a:blipFill>
                <a:blip r:embed="rId3"/>
                <a:stretch>
                  <a:fillRect l="-14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6" y="3338425"/>
            <a:ext cx="68008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30957" y="4087638"/>
            <a:ext cx="1651442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Hypothesis :</a:t>
            </a: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091" y="344639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997" y="4425214"/>
            <a:ext cx="489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z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</a:t>
            </a:r>
            <a:r>
              <a:rPr lang="es-ES" dirty="0">
                <a:solidFill>
                  <a:srgbClr val="333333"/>
                </a:solidFill>
                <a:latin typeface="KaTeX_Main"/>
              </a:rPr>
              <a:t>​= 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weight1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</a:t>
            </a:r>
            <a:r>
              <a:rPr lang="es-ES" dirty="0">
                <a:solidFill>
                  <a:srgbClr val="333333"/>
                </a:solidFill>
                <a:latin typeface="KaTeX_Main"/>
              </a:rPr>
              <a:t>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x1+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weight2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x2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>
              <a:solidFill>
                <a:srgbClr val="333333"/>
              </a:solidFill>
              <a:latin typeface="KaTeX_Main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95706" y="1014982"/>
          <a:ext cx="2908300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Worksheet" r:id="rId3" imgW="1836455" imgH="1653595" progId="Excel.Sheet.12">
                  <p:embed/>
                </p:oleObj>
              </mc:Choice>
              <mc:Fallback>
                <p:oleObj name="Worksheet" r:id="rId3" imgW="1836455" imgH="1653595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5706" y="1014982"/>
                        <a:ext cx="2908300" cy="26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9609" y="4813767"/>
            <a:ext cx="374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should be in range (</a:t>
            </a:r>
            <a:r>
              <a:rPr lang="en-US" b="1" dirty="0" smtClean="0"/>
              <a:t>0</a:t>
            </a:r>
            <a:r>
              <a:rPr lang="en-US" dirty="0" smtClean="0"/>
              <a:t>&lt;= z &lt;=</a:t>
            </a:r>
            <a:r>
              <a:rPr lang="en-US" b="1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609" y="5444791"/>
            <a:ext cx="41707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Hypothesis = sigmoid(z)</a:t>
            </a:r>
            <a:endParaRPr lang="en-US" b="1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31640" y="5848651"/>
                <a:ext cx="3384376" cy="48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Sigmoid(z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848651"/>
                <a:ext cx="3384376" cy="484941"/>
              </a:xfrm>
              <a:prstGeom prst="rect">
                <a:avLst/>
              </a:prstGeom>
              <a:blipFill>
                <a:blip r:embed="rId5"/>
                <a:stretch>
                  <a:fillRect l="-14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231795"/>
            <a:ext cx="3024336" cy="226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72200" y="1804882"/>
                <a:ext cx="1455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04882"/>
                <a:ext cx="1455078" cy="369332"/>
              </a:xfrm>
              <a:prstGeom prst="rect">
                <a:avLst/>
              </a:prstGeom>
              <a:blipFill>
                <a:blip r:embed="rId7"/>
                <a:stretch>
                  <a:fillRect l="-3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116632"/>
            <a:ext cx="8928992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endParaRPr lang="en-US" sz="32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536" y="365673"/>
            <a:ext cx="5469235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One vs 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49975"/>
            <a:ext cx="5181204" cy="3839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17" r="89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" y="1284442"/>
            <a:ext cx="791498" cy="772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2667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0" y="2284735"/>
            <a:ext cx="936104" cy="110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3" y="3472416"/>
            <a:ext cx="864096" cy="90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030352" y="1471676"/>
            <a:ext cx="937334" cy="368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16809" y="2633355"/>
            <a:ext cx="918362" cy="4016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30352" y="3725414"/>
            <a:ext cx="918362" cy="3959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3" b="98010" l="9562" r="892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4" y="5032793"/>
            <a:ext cx="1140408" cy="91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1602092" y="1656126"/>
            <a:ext cx="1601756" cy="3833285"/>
            <a:chOff x="1602092" y="1656126"/>
            <a:chExt cx="1601756" cy="3833285"/>
          </a:xfrm>
        </p:grpSpPr>
        <p:cxnSp>
          <p:nvCxnSpPr>
            <p:cNvPr id="23" name="Elbow Connector 22"/>
            <p:cNvCxnSpPr>
              <a:stCxn id="14" idx="3"/>
              <a:endCxn id="21" idx="3"/>
            </p:cNvCxnSpPr>
            <p:nvPr/>
          </p:nvCxnSpPr>
          <p:spPr>
            <a:xfrm flipH="1">
              <a:off x="1602092" y="1656126"/>
              <a:ext cx="1365594" cy="3833285"/>
            </a:xfrm>
            <a:prstGeom prst="bentConnector3">
              <a:avLst>
                <a:gd name="adj1" fmla="val -1674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3"/>
            </p:cNvCxnSpPr>
            <p:nvPr/>
          </p:nvCxnSpPr>
          <p:spPr>
            <a:xfrm>
              <a:off x="2935171" y="2834162"/>
              <a:ext cx="2686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935171" y="3923403"/>
              <a:ext cx="2686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1852194" y="5147514"/>
            <a:ext cx="118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Max Index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35171" y="13662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15816" y="25435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35171" y="362333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66057" y="145439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284889" y="263335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288600" y="373873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l3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02230"/>
              </a:gs>
              <a:gs pos="100000">
                <a:srgbClr val="102230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19" y="541136"/>
            <a:ext cx="9158719" cy="56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91386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65585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Regularization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4512954"/>
            <a:ext cx="5544616" cy="1918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974" y="1721026"/>
            <a:ext cx="2933805" cy="245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58" y="2827315"/>
            <a:ext cx="4395714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01358" y="2163235"/>
                <a:ext cx="41215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Loss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58" y="2163235"/>
                <a:ext cx="4121513" cy="492443"/>
              </a:xfrm>
              <a:prstGeom prst="rect">
                <a:avLst/>
              </a:prstGeom>
              <a:blipFill>
                <a:blip r:embed="rId5"/>
                <a:stretch>
                  <a:fillRect l="-1183" t="-76543" b="-127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44974" y="902137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Have </a:t>
            </a:r>
            <a:r>
              <a:rPr lang="en-US" dirty="0"/>
              <a:t>you come across a situation where your model performed </a:t>
            </a:r>
            <a:r>
              <a:rPr lang="en-US" b="1" dirty="0"/>
              <a:t>exceptionally well on train data</a:t>
            </a:r>
            <a:r>
              <a:rPr lang="en-US" dirty="0"/>
              <a:t>, but was </a:t>
            </a:r>
            <a:r>
              <a:rPr lang="en-US" b="1" i="1" dirty="0"/>
              <a:t>not able to predict test data</a:t>
            </a:r>
            <a:r>
              <a:rPr lang="en-US" dirty="0"/>
              <a:t>. 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3568" y="111760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42632"/>
            <a:ext cx="644430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pplying Machine Learning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423676"/>
              </p:ext>
            </p:extLst>
          </p:nvPr>
        </p:nvGraphicFramePr>
        <p:xfrm>
          <a:off x="724839" y="1656494"/>
          <a:ext cx="173672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Worksheet" r:id="rId4" imgW="1226997" imgH="556457" progId="Excel.Sheet.12">
                  <p:embed/>
                </p:oleObj>
              </mc:Choice>
              <mc:Fallback>
                <p:oleObj name="Worksheet" r:id="rId4" imgW="1226997" imgH="556457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839" y="1656494"/>
                        <a:ext cx="1736725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327" y="1065913"/>
            <a:ext cx="3024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Vectorization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7367" y="1610717"/>
                <a:ext cx="4101273" cy="618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i="1" dirty="0" err="1" smtClean="0">
                    <a:solidFill>
                      <a:srgbClr val="333333"/>
                    </a:solidFill>
                    <a:latin typeface="KaTeX_Main"/>
                  </a:rPr>
                  <a:t>cost</a:t>
                </a:r>
                <a:r>
                  <a:rPr lang="es-ES" sz="1400" i="1" dirty="0" smtClean="0">
                    <a:solidFill>
                      <a:srgbClr val="333333"/>
                    </a:solidFill>
                    <a:latin typeface="KaTeX_Main"/>
                  </a:rPr>
                  <a:t>(w , b)=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s-ES" sz="1400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s-ES" sz="1400" b="1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s-ES" sz="1400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+ </m:t>
                            </m:r>
                            <m:r>
                              <m:rPr>
                                <m:nor/>
                              </m:rPr>
                              <a:rPr lang="es-ES" sz="1400" i="1" dirty="0" err="1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 ∗ 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0)</m:t>
                            </m:r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s-ES" sz="1400" i="1" dirty="0">
                  <a:solidFill>
                    <a:srgbClr val="333333"/>
                  </a:solidFill>
                  <a:latin typeface="KaTeX_Main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67" y="1610717"/>
                <a:ext cx="4101273" cy="618952"/>
              </a:xfrm>
              <a:prstGeom prst="rect">
                <a:avLst/>
              </a:prstGeom>
              <a:blipFill>
                <a:blip r:embed="rId6"/>
                <a:stretch>
                  <a:fillRect l="-446" t="-42157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915542"/>
              </p:ext>
            </p:extLst>
          </p:nvPr>
        </p:nvGraphicFramePr>
        <p:xfrm>
          <a:off x="2621442" y="1708752"/>
          <a:ext cx="16319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Worksheet" r:id="rId7" imgW="1226997" imgH="373530" progId="Excel.Sheet.12">
                  <p:embed/>
                </p:oleObj>
              </mc:Choice>
              <mc:Fallback>
                <p:oleObj name="Worksheet" r:id="rId7" imgW="1226997" imgH="37353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1442" y="1708752"/>
                        <a:ext cx="1631950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969654"/>
              </p:ext>
            </p:extLst>
          </p:nvPr>
        </p:nvGraphicFramePr>
        <p:xfrm>
          <a:off x="4431111" y="1600566"/>
          <a:ext cx="87471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Worksheet" r:id="rId9" imgW="617114" imgH="556457" progId="Excel.Sheet.12">
                  <p:embed/>
                </p:oleObj>
              </mc:Choice>
              <mc:Fallback>
                <p:oleObj name="Worksheet" r:id="rId9" imgW="617114" imgH="556457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31111" y="1600566"/>
                        <a:ext cx="874713" cy="78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5577" y="2579679"/>
                <a:ext cx="5712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Cost=(1/2m)*sum(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∗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theta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y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7" y="2579679"/>
                <a:ext cx="5712012" cy="369332"/>
              </a:xfrm>
              <a:prstGeom prst="rect">
                <a:avLst/>
              </a:prstGeom>
              <a:blipFill>
                <a:blip r:embed="rId11"/>
                <a:stretch>
                  <a:fillRect l="-8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62462" y="1335472"/>
            <a:ext cx="7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5362" y="1240407"/>
            <a:ext cx="3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09679" y="1295770"/>
            <a:ext cx="105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W(theta)</a:t>
            </a:r>
            <a:endParaRPr lang="en-US" dirty="0"/>
          </a:p>
        </p:txBody>
      </p:sp>
      <p:grpSp>
        <p:nvGrpSpPr>
          <p:cNvPr id="18" name="object 6"/>
          <p:cNvGrpSpPr/>
          <p:nvPr/>
        </p:nvGrpSpPr>
        <p:grpSpPr>
          <a:xfrm>
            <a:off x="680553" y="3144318"/>
            <a:ext cx="3961115" cy="779196"/>
            <a:chOff x="990600" y="3149600"/>
            <a:chExt cx="5232400" cy="4089401"/>
          </a:xfrm>
        </p:grpSpPr>
        <p:sp>
          <p:nvSpPr>
            <p:cNvPr id="19" name="object 7"/>
            <p:cNvSpPr/>
            <p:nvPr/>
          </p:nvSpPr>
          <p:spPr>
            <a:xfrm>
              <a:off x="990600" y="3149600"/>
              <a:ext cx="5232400" cy="40894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1063165" y="3225012"/>
              <a:ext cx="5017135" cy="3862704"/>
            </a:xfrm>
            <a:custGeom>
              <a:avLst/>
              <a:gdLst/>
              <a:ahLst/>
              <a:cxnLst/>
              <a:rect l="l" t="t" r="r" b="b"/>
              <a:pathLst>
                <a:path w="5017135" h="3862704">
                  <a:moveTo>
                    <a:pt x="0" y="0"/>
                  </a:moveTo>
                  <a:lnTo>
                    <a:pt x="5016667" y="0"/>
                  </a:lnTo>
                  <a:lnTo>
                    <a:pt x="5016667" y="3862642"/>
                  </a:lnTo>
                  <a:lnTo>
                    <a:pt x="0" y="3862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3068" y="3183685"/>
            <a:ext cx="3918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Vectorized</a:t>
            </a:r>
            <a:r>
              <a:rPr lang="en-US" sz="1600" b="1" dirty="0" smtClean="0"/>
              <a:t> Implementation of cost function</a:t>
            </a:r>
          </a:p>
          <a:p>
            <a:r>
              <a:rPr lang="en-US" dirty="0" err="1" smtClean="0"/>
              <a:t>np.sum</a:t>
            </a:r>
            <a:r>
              <a:rPr lang="en-US" dirty="0" smtClean="0"/>
              <a:t>(</a:t>
            </a:r>
            <a:r>
              <a:rPr lang="en-US" dirty="0" err="1" smtClean="0"/>
              <a:t>np.square</a:t>
            </a:r>
            <a:r>
              <a:rPr lang="en-US" dirty="0" smtClean="0"/>
              <a:t>(np.dot(X</a:t>
            </a:r>
            <a:r>
              <a:rPr lang="en-US" dirty="0"/>
              <a:t>, theta) - y))</a:t>
            </a:r>
          </a:p>
        </p:txBody>
      </p:sp>
      <p:grpSp>
        <p:nvGrpSpPr>
          <p:cNvPr id="22" name="object 6"/>
          <p:cNvGrpSpPr/>
          <p:nvPr/>
        </p:nvGrpSpPr>
        <p:grpSpPr>
          <a:xfrm>
            <a:off x="5571415" y="2388662"/>
            <a:ext cx="3065472" cy="1822285"/>
            <a:chOff x="990600" y="3149600"/>
            <a:chExt cx="5232400" cy="4089401"/>
          </a:xfrm>
        </p:grpSpPr>
        <p:sp>
          <p:nvSpPr>
            <p:cNvPr id="23" name="object 7"/>
            <p:cNvSpPr/>
            <p:nvPr/>
          </p:nvSpPr>
          <p:spPr>
            <a:xfrm>
              <a:off x="990600" y="3149600"/>
              <a:ext cx="5232400" cy="40894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8"/>
            <p:cNvSpPr/>
            <p:nvPr/>
          </p:nvSpPr>
          <p:spPr>
            <a:xfrm>
              <a:off x="1063165" y="3225012"/>
              <a:ext cx="5017135" cy="3862704"/>
            </a:xfrm>
            <a:custGeom>
              <a:avLst/>
              <a:gdLst/>
              <a:ahLst/>
              <a:cxnLst/>
              <a:rect l="l" t="t" r="r" b="b"/>
              <a:pathLst>
                <a:path w="5017135" h="3862704">
                  <a:moveTo>
                    <a:pt x="0" y="0"/>
                  </a:moveTo>
                  <a:lnTo>
                    <a:pt x="5016667" y="0"/>
                  </a:lnTo>
                  <a:lnTo>
                    <a:pt x="5016667" y="3862642"/>
                  </a:lnTo>
                  <a:lnTo>
                    <a:pt x="0" y="3862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34734" y="3225850"/>
            <a:ext cx="8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698172" y="2410383"/>
            <a:ext cx="3146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Non </a:t>
            </a:r>
            <a:r>
              <a:rPr lang="en-US" sz="1200" b="1" dirty="0" err="1" smtClean="0"/>
              <a:t>Vectorized</a:t>
            </a:r>
            <a:r>
              <a:rPr lang="en-US" sz="1200" b="1" dirty="0" smtClean="0"/>
              <a:t> Implementation</a:t>
            </a:r>
            <a:endParaRPr lang="en-US" sz="1200" b="1" dirty="0"/>
          </a:p>
          <a:p>
            <a:r>
              <a:rPr lang="en-US" sz="1200" dirty="0"/>
              <a:t>k=0 </a:t>
            </a:r>
          </a:p>
          <a:p>
            <a:r>
              <a:rPr lang="en-US" sz="1200" dirty="0" smtClean="0"/>
              <a:t>result=list</a:t>
            </a:r>
            <a:r>
              <a:rPr lang="en-US" sz="1200" dirty="0"/>
              <a:t>() </a:t>
            </a:r>
            <a:endParaRPr lang="en-US" sz="1200" dirty="0" smtClean="0"/>
          </a:p>
          <a:p>
            <a:r>
              <a:rPr lang="en-US" sz="1200" dirty="0" smtClean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range(2): 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ans</a:t>
            </a:r>
            <a:r>
              <a:rPr lang="en-US" sz="1200" dirty="0" smtClean="0"/>
              <a:t>=0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for </a:t>
            </a:r>
            <a:r>
              <a:rPr lang="en-US" sz="1200" dirty="0"/>
              <a:t>j in range(2</a:t>
            </a:r>
            <a:r>
              <a:rPr lang="en-US" sz="1200" dirty="0" smtClean="0"/>
              <a:t>):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err="1" smtClean="0"/>
              <a:t>ans</a:t>
            </a:r>
            <a:r>
              <a:rPr lang="en-US" sz="1200" dirty="0" smtClean="0"/>
              <a:t>=ans+l1[</a:t>
            </a:r>
            <a:r>
              <a:rPr lang="en-US" sz="1200" dirty="0" err="1" smtClean="0"/>
              <a:t>i</a:t>
            </a:r>
            <a:r>
              <a:rPr lang="en-US" sz="1200" dirty="0"/>
              <a:t>][j]*l2[j][</a:t>
            </a:r>
            <a:r>
              <a:rPr lang="en-US" sz="1200" dirty="0" smtClean="0"/>
              <a:t>k]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err="1" smtClean="0"/>
              <a:t>result.append</a:t>
            </a:r>
            <a:r>
              <a:rPr lang="en-US" sz="1200" dirty="0"/>
              <a:t>((ans-l3[</a:t>
            </a:r>
            <a:r>
              <a:rPr lang="en-US" sz="1200" dirty="0" err="1"/>
              <a:t>i</a:t>
            </a:r>
            <a:r>
              <a:rPr lang="en-US" sz="1200" dirty="0"/>
              <a:t>][k])**</a:t>
            </a:r>
            <a:r>
              <a:rPr lang="en-US" sz="1200" dirty="0" smtClean="0"/>
              <a:t>2)</a:t>
            </a:r>
          </a:p>
          <a:p>
            <a:r>
              <a:rPr lang="en-US" sz="1200" dirty="0" smtClean="0"/>
              <a:t>sum(result</a:t>
            </a:r>
            <a:r>
              <a:rPr lang="en-US" sz="1200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0917" y="4478731"/>
            <a:ext cx="26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Splitting the data</a:t>
            </a:r>
            <a:endParaRPr lang="en-US" sz="2000" b="1" dirty="0"/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2"/>
          <a:stretch/>
        </p:blipFill>
        <p:spPr>
          <a:xfrm>
            <a:off x="3662860" y="4953769"/>
            <a:ext cx="4913040" cy="12658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0976" y="5120640"/>
            <a:ext cx="250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  <a:r>
              <a:rPr lang="en-US" dirty="0" smtClean="0"/>
              <a:t>Set  </a:t>
            </a:r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dirty="0"/>
              <a:t>% </a:t>
            </a:r>
          </a:p>
          <a:p>
            <a:r>
              <a:rPr lang="en-US" dirty="0" smtClean="0"/>
              <a:t>Cross validation Set 20% Test Set 20%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03922" y="431092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2043" y="243942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Unsupervised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29716"/>
            <a:ext cx="8640960" cy="677108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Unsupervised </a:t>
            </a:r>
            <a:r>
              <a:rPr lang="en-US" sz="2000" b="1" dirty="0" smtClean="0"/>
              <a:t>learning</a:t>
            </a:r>
            <a:r>
              <a:rPr lang="en-US" dirty="0" smtClean="0"/>
              <a:t> </a:t>
            </a:r>
            <a:r>
              <a:rPr lang="en-US" dirty="0"/>
              <a:t>allows us to approach problems with little or no idea what our </a:t>
            </a:r>
            <a:r>
              <a:rPr lang="en-US" dirty="0" smtClean="0"/>
              <a:t>outputs </a:t>
            </a:r>
            <a:r>
              <a:rPr lang="en-US" dirty="0"/>
              <a:t>should </a:t>
            </a:r>
            <a:r>
              <a:rPr lang="en-US" dirty="0" smtClean="0"/>
              <a:t>look like.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196" y="2852936"/>
            <a:ext cx="3384376" cy="301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453" y="2852936"/>
            <a:ext cx="3363817" cy="301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584" y="198884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 :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65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230606" y="1402307"/>
            <a:ext cx="6804902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r>
              <a:rPr lang="en-US" sz="2000" b="1" dirty="0" smtClean="0">
                <a:solidFill>
                  <a:srgbClr val="000000"/>
                </a:solidFill>
                <a:latin typeface="Gill Sans MT"/>
              </a:rPr>
              <a:t>K – Means Algorithm</a:t>
            </a:r>
            <a:endParaRPr lang="en-US" sz="2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6057" y="651496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t="32930" r="42802" b="19471"/>
          <a:stretch/>
        </p:blipFill>
        <p:spPr>
          <a:xfrm>
            <a:off x="2372543" y="2143090"/>
            <a:ext cx="4398913" cy="2991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23945" r="59659" b="25656"/>
          <a:stretch/>
        </p:blipFill>
        <p:spPr>
          <a:xfrm>
            <a:off x="2915816" y="2148240"/>
            <a:ext cx="3600400" cy="2576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3800" r="60626" b="24401"/>
          <a:stretch/>
        </p:blipFill>
        <p:spPr>
          <a:xfrm>
            <a:off x="3059832" y="2143090"/>
            <a:ext cx="3360008" cy="2675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t="24346" r="59501" b="24349"/>
          <a:stretch/>
        </p:blipFill>
        <p:spPr>
          <a:xfrm>
            <a:off x="3203848" y="2169378"/>
            <a:ext cx="3360008" cy="264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t="24090" r="60626" b="24402"/>
          <a:stretch/>
        </p:blipFill>
        <p:spPr>
          <a:xfrm>
            <a:off x="3059832" y="2171390"/>
            <a:ext cx="3360008" cy="2646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192" y="2143090"/>
            <a:ext cx="3407647" cy="26751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31873" y="1086234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9077" y="392153"/>
            <a:ext cx="4101083" cy="442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</a:rPr>
              <a:t>Image Compression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936955" y="1178527"/>
            <a:ext cx="3058981" cy="246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14689" y="3590725"/>
            <a:ext cx="15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1140899"/>
            <a:ext cx="2592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 Value =(R,G,B)</a:t>
            </a:r>
          </a:p>
          <a:p>
            <a:endParaRPr lang="en-US" dirty="0"/>
          </a:p>
          <a:p>
            <a:r>
              <a:rPr lang="en-US" dirty="0" smtClean="0"/>
              <a:t>R=0-255(8 bits)</a:t>
            </a:r>
          </a:p>
          <a:p>
            <a:r>
              <a:rPr lang="en-US" dirty="0" smtClean="0"/>
              <a:t>G=0-255(8 bits)</a:t>
            </a:r>
          </a:p>
          <a:p>
            <a:r>
              <a:rPr lang="en-US" dirty="0" smtClean="0"/>
              <a:t>B=0-255(8 bits)</a:t>
            </a:r>
          </a:p>
          <a:p>
            <a:endParaRPr lang="en-US" dirty="0"/>
          </a:p>
          <a:p>
            <a:r>
              <a:rPr lang="en-US" dirty="0" smtClean="0"/>
              <a:t>Total </a:t>
            </a:r>
            <a:r>
              <a:rPr lang="en-US" b="1" dirty="0" smtClean="0"/>
              <a:t>24 bits </a:t>
            </a:r>
            <a:r>
              <a:rPr lang="en-US" dirty="0" smtClean="0"/>
              <a:t>for each pixel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723657" y="4473489"/>
          <a:ext cx="1944687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Worksheet" r:id="rId4" imgW="1226997" imgH="1470668" progId="Excel.Sheet.12">
                  <p:embed/>
                </p:oleObj>
              </mc:Choice>
              <mc:Fallback>
                <p:oleObj name="Worksheet" r:id="rId4" imgW="1226997" imgH="1470668" progId="Excel.Sheet.12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3657" y="4473489"/>
                        <a:ext cx="1944687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81125" y="5102134"/>
            <a:ext cx="33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K =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3815" y="3971890"/>
            <a:ext cx="37790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Bits in an image = 250 x 150 x24= </a:t>
            </a:r>
            <a:r>
              <a:rPr lang="en-US" sz="2000" b="1" dirty="0" smtClean="0"/>
              <a:t>900000</a:t>
            </a:r>
            <a:r>
              <a:rPr lang="en-US" dirty="0" smtClean="0"/>
              <a:t> bits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3302" y="5553128"/>
            <a:ext cx="3995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there will be 250x150x3 + 24x8 = </a:t>
            </a:r>
            <a:r>
              <a:rPr lang="en-US" sz="2000" b="1" dirty="0" smtClean="0"/>
              <a:t>112692</a:t>
            </a:r>
            <a:r>
              <a:rPr lang="en-US" dirty="0" smtClean="0"/>
              <a:t> bits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547" y="434662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Image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846" y="3864485"/>
            <a:ext cx="2508634" cy="2147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5394"/>
          <a:stretch/>
        </p:blipFill>
        <p:spPr>
          <a:xfrm>
            <a:off x="3495443" y="3831324"/>
            <a:ext cx="2574431" cy="2201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r="4466"/>
          <a:stretch/>
        </p:blipFill>
        <p:spPr>
          <a:xfrm>
            <a:off x="566056" y="3831324"/>
            <a:ext cx="2647407" cy="220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r="5358"/>
          <a:stretch/>
        </p:blipFill>
        <p:spPr>
          <a:xfrm>
            <a:off x="6383845" y="1138934"/>
            <a:ext cx="2498897" cy="2152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4172"/>
          <a:stretch/>
        </p:blipFill>
        <p:spPr>
          <a:xfrm>
            <a:off x="3504290" y="1138934"/>
            <a:ext cx="2609128" cy="2207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r="4710"/>
          <a:stretch/>
        </p:blipFill>
        <p:spPr>
          <a:xfrm>
            <a:off x="582846" y="1121901"/>
            <a:ext cx="2604496" cy="2207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2000" y="3347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16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99784" y="3347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6446" y="61157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39630" y="61180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20924" y="61157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20607" y="3341105"/>
            <a:ext cx="15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957" y="279627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Reinforcement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957" y="1119211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It </a:t>
            </a:r>
            <a:r>
              <a:rPr lang="en-US" dirty="0"/>
              <a:t>is about taking suitable action to maximize reward in a particular </a:t>
            </a:r>
            <a:r>
              <a:rPr lang="en-US" dirty="0" smtClean="0"/>
              <a:t>situation. In </a:t>
            </a:r>
            <a:r>
              <a:rPr lang="en-US" dirty="0"/>
              <a:t>the absence of a training dataset, it is bound to </a:t>
            </a:r>
            <a:r>
              <a:rPr lang="en-US" b="1" dirty="0"/>
              <a:t>learn</a:t>
            </a:r>
            <a:r>
              <a:rPr lang="en-US" dirty="0"/>
              <a:t> from its experience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        Example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We </a:t>
            </a:r>
            <a:r>
              <a:rPr lang="en-US" dirty="0"/>
              <a:t>have an agent and a reward, with many hurdles in between.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07505"/>
            <a:ext cx="5760640" cy="3249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830957" y="810804"/>
            <a:ext cx="8008243" cy="30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1787068"/>
            <a:ext cx="4878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https://www.youtube.com/watch?v=TmPfTpjtdgg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0" y="1221399"/>
            <a:ext cx="42240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30303"/>
                </a:solidFill>
                <a:latin typeface="Roboto"/>
              </a:rPr>
              <a:t>        DQN </a:t>
            </a:r>
            <a:r>
              <a:rPr lang="en-US" sz="1600" dirty="0">
                <a:solidFill>
                  <a:srgbClr val="030303"/>
                </a:solidFill>
                <a:latin typeface="Roboto"/>
              </a:rPr>
              <a:t>finds and exploits the optimal strategy in this game, which is to make a tunnel around the side, and then allow the ball to hit blocks by bouncing behind the wall.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27584" y="618725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https://www.youtube.com/watch?v=WXuK6gekU1Y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15754"/>
            <a:ext cx="3230488" cy="1822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9552" y="421687"/>
            <a:ext cx="387292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90000"/>
              </a:lnSpc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Google Atari Breakout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1438" y="3475793"/>
            <a:ext cx="4717702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90000"/>
              </a:lnSpc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Google </a:t>
            </a:r>
            <a:r>
              <a:rPr lang="en-US" sz="28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Deepmind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 Alpha Go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4569541"/>
            <a:ext cx="422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</a:t>
            </a:r>
            <a:r>
              <a:rPr lang="en-US" b="1" dirty="0" err="1" smtClean="0"/>
              <a:t>AlphaGo</a:t>
            </a:r>
            <a:r>
              <a:rPr lang="en-US" dirty="0"/>
              <a:t> is the first computer program to defeat a professional human Go player, a landmark achievement that experts believe was a decade ahead of its time.</a:t>
            </a:r>
          </a:p>
        </p:txBody>
      </p:sp>
    </p:spTree>
    <p:extLst>
      <p:ext uri="{BB962C8B-B14F-4D97-AF65-F5344CB8AC3E}">
        <p14:creationId xmlns:p14="http://schemas.microsoft.com/office/powerpoint/2010/main" val="369297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2043" y="243942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Deep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5726" y="1219200"/>
            <a:ext cx="7454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Deep </a:t>
            </a:r>
            <a:r>
              <a:rPr lang="en-US" dirty="0"/>
              <a:t>learning is a branch of machine learning which is completely based on </a:t>
            </a:r>
            <a:r>
              <a:rPr lang="en-US" b="1" dirty="0"/>
              <a:t>artificial neural </a:t>
            </a:r>
            <a:r>
              <a:rPr lang="en-US" b="1" dirty="0" smtClean="0"/>
              <a:t>networks</a:t>
            </a:r>
            <a:r>
              <a:rPr lang="en-US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Neural Network </a:t>
            </a:r>
            <a:r>
              <a:rPr lang="en-US" dirty="0"/>
              <a:t>is going to </a:t>
            </a:r>
            <a:endParaRPr lang="en-US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mimic </a:t>
            </a:r>
            <a:r>
              <a:rPr lang="en-US" b="1" dirty="0"/>
              <a:t>the </a:t>
            </a:r>
            <a:r>
              <a:rPr lang="en-US" b="1" dirty="0" smtClean="0"/>
              <a:t>human brain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 descr="How Does the Brain Work? | Dana Found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89" y="1716221"/>
            <a:ext cx="3299174" cy="168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 Overview of Deep Learning for Curious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64" y="4225494"/>
            <a:ext cx="383857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5"/>
          <p:cNvSpPr txBox="1">
            <a:spLocks/>
          </p:cNvSpPr>
          <p:nvPr/>
        </p:nvSpPr>
        <p:spPr>
          <a:xfrm>
            <a:off x="425252" y="3401122"/>
            <a:ext cx="5168601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0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Performance</a:t>
            </a:r>
            <a:endParaRPr lang="en-US" sz="20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6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83568" y="1003164"/>
            <a:ext cx="6804902" cy="62686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      </a:t>
            </a:r>
            <a:r>
              <a:rPr lang="en-US" sz="2000" b="1" i="1" dirty="0" smtClean="0">
                <a:solidFill>
                  <a:srgbClr val="000000"/>
                </a:solidFill>
                <a:latin typeface="Gill Sans MT"/>
              </a:rPr>
              <a:t>Machine </a:t>
            </a:r>
            <a:r>
              <a:rPr lang="en-US" sz="2000" b="1" i="1" dirty="0">
                <a:solidFill>
                  <a:srgbClr val="000000"/>
                </a:solidFill>
                <a:latin typeface="Gill Sans MT"/>
              </a:rPr>
              <a:t>learning</a:t>
            </a:r>
            <a:r>
              <a:rPr lang="en-US" sz="2000" dirty="0">
                <a:solidFill>
                  <a:srgbClr val="000000"/>
                </a:solidFill>
                <a:latin typeface="Gill Sans MT"/>
              </a:rPr>
              <a:t> is </a:t>
            </a:r>
            <a:r>
              <a:rPr lang="en-US" sz="2000" dirty="0" smtClean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dirty="0" smtClean="0"/>
              <a:t>field of study </a:t>
            </a:r>
            <a:r>
              <a:rPr lang="en-US" sz="2000" dirty="0"/>
              <a:t>that gives computers the ability to </a:t>
            </a:r>
            <a:r>
              <a:rPr lang="en-US" sz="2000" b="1" i="1" dirty="0" smtClean="0"/>
              <a:t>learn</a:t>
            </a:r>
            <a:r>
              <a:rPr lang="en-US" sz="2000" dirty="0" smtClean="0"/>
              <a:t> without </a:t>
            </a:r>
            <a:r>
              <a:rPr lang="en-US" sz="2000" dirty="0"/>
              <a:t>being </a:t>
            </a:r>
            <a:r>
              <a:rPr lang="en-US" sz="2000" b="1" i="1" dirty="0" smtClean="0"/>
              <a:t>explicitly(clearly) programmed</a:t>
            </a:r>
            <a:r>
              <a:rPr lang="en-US" sz="2000" i="1" dirty="0"/>
              <a:t>.</a:t>
            </a:r>
            <a:endParaRPr lang="en-US" sz="2000" i="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6034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TW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Machine Learning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  <a:cs typeface="Arial"/>
            </a:endParaRPr>
          </a:p>
        </p:txBody>
      </p:sp>
      <p:pic>
        <p:nvPicPr>
          <p:cNvPr id="15" name="Picture 2" descr="Image result for ai vs ml vs d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55775"/>
            <a:ext cx="5544616" cy="237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085184"/>
            <a:ext cx="80685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</a:t>
            </a:r>
            <a:r>
              <a:rPr lang="en-US" sz="2000" b="1" dirty="0" smtClean="0"/>
              <a:t>Tom</a:t>
            </a:r>
            <a:r>
              <a:rPr lang="en-US" sz="2000" dirty="0"/>
              <a:t> </a:t>
            </a:r>
            <a:r>
              <a:rPr lang="en-US" sz="2000" b="1" dirty="0"/>
              <a:t>Mitchell</a:t>
            </a:r>
            <a:r>
              <a:rPr lang="en-US" sz="2000" dirty="0"/>
              <a:t> provides a more modern</a:t>
            </a:r>
            <a:r>
              <a:rPr lang="en-US" sz="2000" b="1" dirty="0"/>
              <a:t> </a:t>
            </a:r>
            <a:r>
              <a:rPr lang="en-US" sz="2000" dirty="0"/>
              <a:t>definition: “A computer program is said to </a:t>
            </a:r>
            <a:r>
              <a:rPr lang="en-US" sz="2400" b="1" i="1" u="sng" dirty="0">
                <a:solidFill>
                  <a:srgbClr val="FF0000"/>
                </a:solidFill>
              </a:rPr>
              <a:t>learn</a:t>
            </a:r>
            <a:r>
              <a:rPr lang="en-US" sz="2000" dirty="0"/>
              <a:t> from </a:t>
            </a:r>
            <a:r>
              <a:rPr lang="en-US" sz="2000" i="1" dirty="0"/>
              <a:t>experience</a:t>
            </a:r>
            <a:r>
              <a:rPr lang="en-US" sz="2000" dirty="0"/>
              <a:t> </a:t>
            </a:r>
            <a:r>
              <a:rPr lang="en-US" sz="2000" b="1" dirty="0"/>
              <a:t>E</a:t>
            </a:r>
            <a:r>
              <a:rPr lang="en-US" sz="2000" dirty="0"/>
              <a:t> with respect to some class of </a:t>
            </a:r>
            <a:r>
              <a:rPr lang="en-US" sz="2000" i="1" dirty="0"/>
              <a:t>tasks</a:t>
            </a:r>
            <a:r>
              <a:rPr lang="en-US" sz="2000" dirty="0"/>
              <a:t> </a:t>
            </a:r>
            <a:r>
              <a:rPr lang="en-US" sz="2000" b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performance</a:t>
            </a:r>
            <a:r>
              <a:rPr lang="en-US" sz="2000" dirty="0"/>
              <a:t> measure </a:t>
            </a:r>
            <a:r>
              <a:rPr lang="en-US" sz="2000" b="1" dirty="0"/>
              <a:t>P</a:t>
            </a:r>
            <a:r>
              <a:rPr lang="en-US" sz="2000" dirty="0"/>
              <a:t>, if its </a:t>
            </a:r>
            <a:r>
              <a:rPr lang="en-US" sz="2000" b="1" i="1" dirty="0"/>
              <a:t>performance</a:t>
            </a:r>
            <a:r>
              <a:rPr lang="en-US" sz="2000" dirty="0"/>
              <a:t> at </a:t>
            </a:r>
            <a:r>
              <a:rPr lang="en-US" sz="2000" b="1" i="1" dirty="0"/>
              <a:t>tasks</a:t>
            </a:r>
            <a:r>
              <a:rPr lang="en-US" sz="2000" dirty="0"/>
              <a:t> in </a:t>
            </a:r>
            <a:r>
              <a:rPr lang="en-US" sz="2000" b="1" i="1" dirty="0">
                <a:solidFill>
                  <a:srgbClr val="FF0000"/>
                </a:solidFill>
              </a:rPr>
              <a:t>T</a:t>
            </a:r>
            <a:r>
              <a:rPr lang="en-US" sz="2400" b="1" dirty="0"/>
              <a:t>,</a:t>
            </a:r>
            <a:r>
              <a:rPr lang="en-US" sz="2000" dirty="0"/>
              <a:t> as measured by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, </a:t>
            </a:r>
            <a:r>
              <a:rPr lang="en-US" sz="2000" b="1" i="1" u="sng" dirty="0"/>
              <a:t>improves</a:t>
            </a:r>
            <a:r>
              <a:rPr lang="en-US" sz="2000" dirty="0"/>
              <a:t> with </a:t>
            </a:r>
            <a:r>
              <a:rPr lang="en-US" sz="2000" b="1" i="1" dirty="0"/>
              <a:t>experience</a:t>
            </a:r>
            <a:r>
              <a:rPr lang="en-US" sz="20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102230"/>
                </a:solidFill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/>
          <a:stretch/>
        </p:blipFill>
        <p:spPr>
          <a:xfrm>
            <a:off x="1851948" y="1121552"/>
            <a:ext cx="5011839" cy="5219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Neural Network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3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Digit Recognition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4" y="918106"/>
            <a:ext cx="3255032" cy="243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88" y="1316336"/>
            <a:ext cx="6166612" cy="51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Convolutional Neural Networks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1547878"/>
            <a:ext cx="5206669" cy="2483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4333011"/>
            <a:ext cx="8214029" cy="211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66304" y="945296"/>
            <a:ext cx="657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CNN are most </a:t>
            </a:r>
            <a:r>
              <a:rPr lang="en-US" dirty="0"/>
              <a:t>commonly applied </a:t>
            </a:r>
            <a:r>
              <a:rPr lang="en-US" dirty="0" smtClean="0"/>
              <a:t>for </a:t>
            </a:r>
            <a:r>
              <a:rPr lang="en-US" b="1" dirty="0"/>
              <a:t>analyzing visual </a:t>
            </a:r>
            <a:r>
              <a:rPr lang="en-US" b="1" dirty="0" smtClean="0"/>
              <a:t>imagery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nv-example - Excel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53" y="523886"/>
            <a:ext cx="8810977" cy="317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6479275"/>
            <a:ext cx="4968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https://github.com/fastai/fastai/tree/master/courses/dl1/excel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262229"/>
            <a:ext cx="143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[Source - </a:t>
            </a:r>
            <a:r>
              <a:rPr lang="en-US" sz="1200" dirty="0" err="1"/>
              <a:t>f</a:t>
            </a:r>
            <a:r>
              <a:rPr lang="en-US" sz="1200" dirty="0" err="1" smtClean="0"/>
              <a:t>astai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pic>
        <p:nvPicPr>
          <p:cNvPr id="11" name="Picture 10" descr="conv-example - Excel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240" y="3706477"/>
            <a:ext cx="3997090" cy="296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44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86476"/>
            <a:ext cx="4361644" cy="462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478219" y="640501"/>
            <a:ext cx="563810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Applications of Machine Learning 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8144" y="2604708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Arno Pro Display" panose="02020502050506020403" pitchFamily="18" charset="0"/>
              </a:rPr>
              <a:t>Face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Virtual Personal Assistants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Social Media Services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Email Spam Filtering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Online Customer Support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Search Engine Result Refining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Product Recommendations</a:t>
            </a:r>
            <a:endParaRPr lang="en-US" altLang="zh-TW" sz="2000" dirty="0">
              <a:latin typeface="Arno Pro Display" panose="02020502050506020403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8219" y="1109817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45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1708686" y="1448633"/>
            <a:ext cx="979308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Programming 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20263" y="2141160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bject 5"/>
          <p:cNvSpPr txBox="1">
            <a:spLocks/>
          </p:cNvSpPr>
          <p:nvPr/>
        </p:nvSpPr>
        <p:spPr>
          <a:xfrm>
            <a:off x="2152825" y="2349347"/>
            <a:ext cx="979308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7432" y="3684929"/>
            <a:ext cx="7053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Refer here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github.com/bharathikannan1311/Python/tree/master/Webinar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includes all the resources and contains course notes which you can refer anytime.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46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5"/>
          <p:cNvSpPr txBox="1">
            <a:spLocks/>
          </p:cNvSpPr>
          <p:nvPr/>
        </p:nvSpPr>
        <p:spPr>
          <a:xfrm>
            <a:off x="2310686" y="2556359"/>
            <a:ext cx="4969679" cy="1008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7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Thank You!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" b="90000" l="2889" r="95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75" y="306636"/>
            <a:ext cx="3625313" cy="233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9303" y="3674129"/>
            <a:ext cx="8627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For any queries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>
                <a:latin typeface="Trebuchet MS" panose="020B0603020202020204" pitchFamily="34" charset="0"/>
              </a:rPr>
              <a:t>Mail id </a:t>
            </a:r>
            <a:r>
              <a:rPr lang="en-US" dirty="0" smtClean="0"/>
              <a:t>- </a:t>
            </a:r>
            <a:r>
              <a:rPr lang="en-US" dirty="0" smtClean="0">
                <a:hlinkClick r:id="rId4"/>
              </a:rPr>
              <a:t>bharathikannan1311@gmail.com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>
                <a:latin typeface="Trebuchet MS" panose="020B0603020202020204" pitchFamily="34" charset="0"/>
              </a:rPr>
              <a:t>Github</a:t>
            </a:r>
            <a:r>
              <a:rPr lang="en-US" dirty="0" smtClean="0"/>
              <a:t> -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github.com/bharathikannan1311/Python/tree/master/Webinar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>
                <a:latin typeface="Trebuchet MS" panose="020B0603020202020204" pitchFamily="34" charset="0"/>
              </a:rPr>
              <a:t>Mobile</a:t>
            </a:r>
            <a:r>
              <a:rPr lang="en-US" dirty="0" smtClean="0"/>
              <a:t> – </a:t>
            </a:r>
            <a:r>
              <a:rPr lang="en-US" dirty="0" smtClean="0">
                <a:latin typeface="Trebuchet MS" panose="020B0603020202020204" pitchFamily="34" charset="0"/>
              </a:rPr>
              <a:t>9080512594</a:t>
            </a:r>
          </a:p>
        </p:txBody>
      </p:sp>
    </p:spTree>
    <p:extLst>
      <p:ext uri="{BB962C8B-B14F-4D97-AF65-F5344CB8AC3E}">
        <p14:creationId xmlns:p14="http://schemas.microsoft.com/office/powerpoint/2010/main" val="32667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467543" y="328879"/>
            <a:ext cx="516860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marL="11206">
              <a:lnSpc>
                <a:spcPct val="90000"/>
              </a:lnSpc>
              <a:spcBef>
                <a:spcPts val="88"/>
              </a:spcBef>
              <a:buNone/>
              <a:defRPr sz="2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Why Machine </a:t>
            </a:r>
            <a:r>
              <a:rPr lang="en-US" dirty="0" smtClean="0"/>
              <a:t>Learning 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00395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Problem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02843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Trebuchet MS" panose="020B0603020202020204" pitchFamily="34" charset="0"/>
              </a:rPr>
              <a:t>Solution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54077" y="1655699"/>
            <a:ext cx="3501615" cy="1205904"/>
            <a:chOff x="827587" y="2147790"/>
            <a:chExt cx="3501615" cy="1205904"/>
          </a:xfrm>
        </p:grpSpPr>
        <p:grpSp>
          <p:nvGrpSpPr>
            <p:cNvPr id="19" name="object 10"/>
            <p:cNvGrpSpPr/>
            <p:nvPr/>
          </p:nvGrpSpPr>
          <p:grpSpPr>
            <a:xfrm>
              <a:off x="827587" y="2147790"/>
              <a:ext cx="3501615" cy="1205904"/>
              <a:chOff x="6337301" y="3210507"/>
              <a:chExt cx="2533327" cy="4028493"/>
            </a:xfrm>
          </p:grpSpPr>
          <p:sp>
            <p:nvSpPr>
              <p:cNvPr id="20" name="object 11"/>
              <p:cNvSpPr/>
              <p:nvPr/>
            </p:nvSpPr>
            <p:spPr>
              <a:xfrm>
                <a:off x="6337301" y="3210507"/>
                <a:ext cx="2533327" cy="402849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object 12"/>
              <p:cNvSpPr/>
              <p:nvPr/>
            </p:nvSpPr>
            <p:spPr>
              <a:xfrm>
                <a:off x="6404114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38518" y="2368342"/>
              <a:ext cx="3126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/>
                <a:t>Can machines do what we do(as </a:t>
              </a:r>
              <a:r>
                <a:rPr lang="en-US" b="1" dirty="0"/>
                <a:t>thinking</a:t>
              </a:r>
              <a:r>
                <a:rPr lang="en-US" dirty="0"/>
                <a:t> entities)</a:t>
              </a:r>
            </a:p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66020" y="1627389"/>
            <a:ext cx="3866418" cy="1573530"/>
            <a:chOff x="4729622" y="2122841"/>
            <a:chExt cx="3866418" cy="1728152"/>
          </a:xfrm>
        </p:grpSpPr>
        <p:grpSp>
          <p:nvGrpSpPr>
            <p:cNvPr id="22" name="object 10"/>
            <p:cNvGrpSpPr/>
            <p:nvPr/>
          </p:nvGrpSpPr>
          <p:grpSpPr>
            <a:xfrm>
              <a:off x="4729622" y="2122841"/>
              <a:ext cx="3866418" cy="1644982"/>
              <a:chOff x="6337300" y="3225012"/>
              <a:chExt cx="2500690" cy="4013988"/>
            </a:xfrm>
          </p:grpSpPr>
          <p:sp>
            <p:nvSpPr>
              <p:cNvPr id="23" name="object 11"/>
              <p:cNvSpPr/>
              <p:nvPr/>
            </p:nvSpPr>
            <p:spPr>
              <a:xfrm>
                <a:off x="6337300" y="3300881"/>
                <a:ext cx="2500690" cy="393811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object 12"/>
              <p:cNvSpPr/>
              <p:nvPr/>
            </p:nvSpPr>
            <p:spPr>
              <a:xfrm>
                <a:off x="6404114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39371" y="2228496"/>
              <a:ext cx="3340648" cy="162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Machine Learning uses algorithms that can </a:t>
              </a:r>
              <a:r>
                <a:rPr lang="en-US" b="1" dirty="0" smtClean="0"/>
                <a:t>learn from previous data </a:t>
              </a:r>
              <a:r>
                <a:rPr lang="en-US" dirty="0" smtClean="0"/>
                <a:t>and make </a:t>
              </a:r>
              <a:r>
                <a:rPr lang="en-US" i="1" dirty="0" smtClean="0"/>
                <a:t>predictions on the new data</a:t>
              </a:r>
              <a:r>
                <a:rPr lang="en-US" dirty="0" smtClean="0"/>
                <a:t>.</a:t>
              </a:r>
            </a:p>
            <a:p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66021" y="3248555"/>
            <a:ext cx="3866418" cy="756508"/>
            <a:chOff x="4729624" y="4053033"/>
            <a:chExt cx="3866418" cy="1201562"/>
          </a:xfrm>
        </p:grpSpPr>
        <p:grpSp>
          <p:nvGrpSpPr>
            <p:cNvPr id="25" name="object 10"/>
            <p:cNvGrpSpPr/>
            <p:nvPr/>
          </p:nvGrpSpPr>
          <p:grpSpPr>
            <a:xfrm>
              <a:off x="4729624" y="4053033"/>
              <a:ext cx="3866418" cy="1201562"/>
              <a:chOff x="6337301" y="3225012"/>
              <a:chExt cx="2500690" cy="4013988"/>
            </a:xfrm>
          </p:grpSpPr>
          <p:sp>
            <p:nvSpPr>
              <p:cNvPr id="26" name="object 11"/>
              <p:cNvSpPr/>
              <p:nvPr/>
            </p:nvSpPr>
            <p:spPr>
              <a:xfrm>
                <a:off x="6337301" y="3225013"/>
                <a:ext cx="2500690" cy="401398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object 12"/>
              <p:cNvSpPr/>
              <p:nvPr/>
            </p:nvSpPr>
            <p:spPr>
              <a:xfrm>
                <a:off x="6404115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39372" y="4053033"/>
              <a:ext cx="3200132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even outperform humans in some </a:t>
              </a:r>
              <a:r>
                <a:rPr lang="en-US" dirty="0" smtClean="0"/>
                <a:t>tasks. </a:t>
              </a:r>
              <a:endParaRPr lang="en-US" dirty="0"/>
            </a:p>
          </p:txBody>
        </p:sp>
      </p:grpSp>
      <p:sp>
        <p:nvSpPr>
          <p:cNvPr id="31" name="object 5"/>
          <p:cNvSpPr txBox="1">
            <a:spLocks/>
          </p:cNvSpPr>
          <p:nvPr/>
        </p:nvSpPr>
        <p:spPr>
          <a:xfrm>
            <a:off x="467544" y="4188423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Practical Problems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6945" y="4667015"/>
            <a:ext cx="3302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Digit </a:t>
            </a:r>
            <a:r>
              <a:rPr lang="en-US" dirty="0" smtClean="0"/>
              <a:t>Recognition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Face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Speech </a:t>
            </a:r>
            <a:r>
              <a:rPr lang="en-US" b="1" dirty="0" smtClean="0"/>
              <a:t>Understanding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Natural Language Processing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</a:t>
            </a:r>
            <a:r>
              <a:rPr lang="en-US" dirty="0" smtClean="0"/>
              <a:t>Recommendation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Spam </a:t>
            </a:r>
            <a:r>
              <a:rPr lang="en-US" dirty="0"/>
              <a:t>D</a:t>
            </a:r>
            <a:r>
              <a:rPr lang="en-US" dirty="0" smtClean="0"/>
              <a:t>etection</a:t>
            </a:r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12" y="4432113"/>
            <a:ext cx="3600105" cy="217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Straight Connector 33"/>
          <p:cNvCxnSpPr/>
          <p:nvPr/>
        </p:nvCxnSpPr>
        <p:spPr>
          <a:xfrm flipV="1">
            <a:off x="314162" y="79406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880" y="349123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Why is it so </a:t>
            </a: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powerful ?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957" y="980728"/>
            <a:ext cx="1620812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3" y="3031786"/>
            <a:ext cx="6607539" cy="333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971" y="980728"/>
            <a:ext cx="1728192" cy="162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452" y="980728"/>
            <a:ext cx="2186186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457880" y="76173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1295" y="1949462"/>
            <a:ext cx="1041386" cy="102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94" y="3117667"/>
            <a:ext cx="4293745" cy="202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7388" y="1949460"/>
            <a:ext cx="1217651" cy="102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4824" y="1949461"/>
            <a:ext cx="1230422" cy="102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2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6669" y="116632"/>
            <a:ext cx="8982669" cy="668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8</a:t>
            </a:fld>
            <a:endParaRPr spc="84" dirty="0">
              <a:solidFill>
                <a:prstClr val="black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948941" y="1816043"/>
            <a:ext cx="3085010" cy="4265202"/>
            <a:chOff x="78526" y="1592958"/>
            <a:chExt cx="3555787" cy="4781924"/>
          </a:xfrm>
        </p:grpSpPr>
        <p:grpSp>
          <p:nvGrpSpPr>
            <p:cNvPr id="11" name="Group 10"/>
            <p:cNvGrpSpPr/>
            <p:nvPr/>
          </p:nvGrpSpPr>
          <p:grpSpPr>
            <a:xfrm>
              <a:off x="954670" y="2720743"/>
              <a:ext cx="2438497" cy="520806"/>
              <a:chOff x="-35986" y="51586"/>
              <a:chExt cx="3133077" cy="85441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" y="51586"/>
                <a:ext cx="3097089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-35986" y="99605"/>
                <a:ext cx="3097089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Clustering</a:t>
                </a:r>
                <a:endParaRPr lang="en-US" sz="2400" kern="12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82679" y="3225860"/>
              <a:ext cx="2651634" cy="776092"/>
              <a:chOff x="2" y="817146"/>
              <a:chExt cx="3406928" cy="193476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" y="857991"/>
                <a:ext cx="309709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TextBox 17"/>
              <p:cNvSpPr txBox="1"/>
              <p:nvPr/>
            </p:nvSpPr>
            <p:spPr>
              <a:xfrm>
                <a:off x="74048" y="817146"/>
                <a:ext cx="3332882" cy="1569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Market Segmentation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Social Network Analysis</a:t>
                </a:r>
                <a:endParaRPr lang="en-US" sz="1500" kern="1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80095" y="4633120"/>
              <a:ext cx="2413071" cy="852004"/>
              <a:chOff x="-3321" y="126969"/>
              <a:chExt cx="3100408" cy="139777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" y="126969"/>
                <a:ext cx="3097085" cy="110624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TextBox 26"/>
              <p:cNvSpPr txBox="1"/>
              <p:nvPr/>
            </p:nvSpPr>
            <p:spPr>
              <a:xfrm>
                <a:off x="-3321" y="448645"/>
                <a:ext cx="2881219" cy="10760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/>
                  <a:t>Dimensionality Reduction</a:t>
                </a:r>
              </a:p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000" kern="12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18120" y="5276897"/>
              <a:ext cx="2510597" cy="1097985"/>
              <a:chOff x="-82950" y="1277366"/>
              <a:chExt cx="3225716" cy="2737222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-1" y="1322457"/>
                <a:ext cx="3142767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-82950" y="1277366"/>
                <a:ext cx="3144053" cy="2737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31" name="Diagram 30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57" name="Straight Connector 56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51636" y="1805744"/>
            <a:ext cx="2997731" cy="4115154"/>
            <a:chOff x="78526" y="1592958"/>
            <a:chExt cx="3455191" cy="4613699"/>
          </a:xfrm>
        </p:grpSpPr>
        <p:grpSp>
          <p:nvGrpSpPr>
            <p:cNvPr id="144" name="Group 143"/>
            <p:cNvGrpSpPr/>
            <p:nvPr/>
          </p:nvGrpSpPr>
          <p:grpSpPr>
            <a:xfrm>
              <a:off x="982680" y="2720743"/>
              <a:ext cx="2242475" cy="491536"/>
              <a:chOff x="2" y="51586"/>
              <a:chExt cx="2881221" cy="806400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0" name="TextBox 159"/>
              <p:cNvSpPr txBox="1"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Regression</a:t>
                </a:r>
                <a:endParaRPr lang="en-US" sz="2400" kern="1200" dirty="0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982679" y="3242245"/>
              <a:ext cx="2551038" cy="759708"/>
              <a:chOff x="2" y="857991"/>
              <a:chExt cx="3277677" cy="1893917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" y="857991"/>
                <a:ext cx="288122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8" name="TextBox 157"/>
              <p:cNvSpPr txBox="1"/>
              <p:nvPr/>
            </p:nvSpPr>
            <p:spPr>
              <a:xfrm>
                <a:off x="295188" y="857991"/>
                <a:ext cx="2982491" cy="16680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Score Prediction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Price Prediction</a:t>
                </a:r>
                <a:endParaRPr lang="en-US" sz="1500" kern="1200" dirty="0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982681" y="4587171"/>
              <a:ext cx="2242473" cy="491536"/>
              <a:chOff x="1" y="51586"/>
              <a:chExt cx="2881218" cy="806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2" y="51586"/>
                <a:ext cx="2881217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6" name="TextBox 155"/>
              <p:cNvSpPr txBox="1"/>
              <p:nvPr/>
            </p:nvSpPr>
            <p:spPr>
              <a:xfrm>
                <a:off x="1" y="51586"/>
                <a:ext cx="2881218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Classification</a:t>
                </a:r>
                <a:endParaRPr lang="en-US" sz="2300" kern="1200" dirty="0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982681" y="5108672"/>
              <a:ext cx="2446038" cy="1097985"/>
              <a:chOff x="1" y="857989"/>
              <a:chExt cx="3142767" cy="2737223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" y="857992"/>
                <a:ext cx="2881220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4" name="TextBox 153"/>
              <p:cNvSpPr txBox="1"/>
              <p:nvPr/>
            </p:nvSpPr>
            <p:spPr>
              <a:xfrm>
                <a:off x="182219" y="857989"/>
                <a:ext cx="2960549" cy="27372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148" name="Diagram 147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149" name="Straight Connector 148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5824731" y="1805744"/>
            <a:ext cx="2931658" cy="4115154"/>
            <a:chOff x="78526" y="1592958"/>
            <a:chExt cx="3379035" cy="4613699"/>
          </a:xfrm>
        </p:grpSpPr>
        <p:grpSp>
          <p:nvGrpSpPr>
            <p:cNvPr id="162" name="Group 161"/>
            <p:cNvGrpSpPr/>
            <p:nvPr/>
          </p:nvGrpSpPr>
          <p:grpSpPr>
            <a:xfrm>
              <a:off x="982680" y="2720743"/>
              <a:ext cx="2242475" cy="491536"/>
              <a:chOff x="2" y="51586"/>
              <a:chExt cx="2881221" cy="806400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8" name="TextBox 177"/>
              <p:cNvSpPr txBox="1"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Regression</a:t>
                </a:r>
                <a:endParaRPr lang="en-US" sz="2400" kern="1200" dirty="0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982678" y="3242245"/>
              <a:ext cx="2321293" cy="759708"/>
              <a:chOff x="1" y="857991"/>
              <a:chExt cx="2982491" cy="1893917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2" y="857991"/>
                <a:ext cx="288122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6" name="TextBox 175"/>
              <p:cNvSpPr txBox="1"/>
              <p:nvPr/>
            </p:nvSpPr>
            <p:spPr>
              <a:xfrm>
                <a:off x="1" y="857991"/>
                <a:ext cx="2982491" cy="16680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Score Prediction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Price Prediction</a:t>
                </a:r>
                <a:endParaRPr lang="en-US" sz="1500" kern="1200" dirty="0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82681" y="4587171"/>
              <a:ext cx="2242473" cy="491536"/>
              <a:chOff x="1" y="51586"/>
              <a:chExt cx="2881218" cy="806400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" y="51586"/>
                <a:ext cx="2881217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4" name="TextBox 173"/>
              <p:cNvSpPr txBox="1"/>
              <p:nvPr/>
            </p:nvSpPr>
            <p:spPr>
              <a:xfrm>
                <a:off x="1" y="51586"/>
                <a:ext cx="2881218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Classification</a:t>
                </a:r>
                <a:endParaRPr lang="en-US" sz="2300" kern="1200" dirty="0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920939" y="5108672"/>
              <a:ext cx="2304216" cy="1097985"/>
              <a:chOff x="-79327" y="857989"/>
              <a:chExt cx="2960549" cy="2737223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" y="857992"/>
                <a:ext cx="2881220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2" name="TextBox 171"/>
              <p:cNvSpPr txBox="1"/>
              <p:nvPr/>
            </p:nvSpPr>
            <p:spPr>
              <a:xfrm>
                <a:off x="-79327" y="857989"/>
                <a:ext cx="2960549" cy="27372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166" name="Diagram 165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cxnSp>
          <p:nvCxnSpPr>
            <p:cNvPr id="167" name="Straight Connector 166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78"/>
          <p:cNvSpPr/>
          <p:nvPr/>
        </p:nvSpPr>
        <p:spPr>
          <a:xfrm>
            <a:off x="251520" y="1196752"/>
            <a:ext cx="8712968" cy="4968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2" y="1912735"/>
            <a:ext cx="8840844" cy="416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3" name="object 5"/>
          <p:cNvSpPr txBox="1">
            <a:spLocks/>
          </p:cNvSpPr>
          <p:nvPr/>
        </p:nvSpPr>
        <p:spPr>
          <a:xfrm>
            <a:off x="1930071" y="788138"/>
            <a:ext cx="5547724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Machine Learning Algorithms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19791" y="1279050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552" y="-63388"/>
            <a:ext cx="10153128" cy="7128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-296092" y="0"/>
            <a:ext cx="9901645" cy="6966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2021"/>
            <a:ext cx="8229600" cy="503758"/>
          </a:xfr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TW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Arial"/>
              </a:rPr>
              <a:t>Algorithms</a:t>
            </a:r>
            <a:endParaRPr lang="zh-TW" altLang="en-US" sz="32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Arial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0" name="文字方塊 329"/>
          <p:cNvSpPr txBox="1"/>
          <p:nvPr/>
        </p:nvSpPr>
        <p:spPr>
          <a:xfrm>
            <a:off x="1340024" y="3720230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331" name="文字方塊 330"/>
          <p:cNvSpPr txBox="1"/>
          <p:nvPr/>
        </p:nvSpPr>
        <p:spPr>
          <a:xfrm>
            <a:off x="5633753" y="3717032"/>
            <a:ext cx="23042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Unsupervised learning</a:t>
            </a:r>
            <a:endParaRPr lang="zh-TW" altLang="en-US" dirty="0"/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40" y="4402544"/>
            <a:ext cx="3548712" cy="1666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1" name="文字方塊 329"/>
          <p:cNvSpPr txBox="1"/>
          <p:nvPr/>
        </p:nvSpPr>
        <p:spPr>
          <a:xfrm>
            <a:off x="3215980" y="6072155"/>
            <a:ext cx="23644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495870" y="103697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778</Words>
  <Application>Microsoft Office PowerPoint</Application>
  <PresentationFormat>On-screen Show (4:3)</PresentationFormat>
  <Paragraphs>286</Paragraphs>
  <Slides>46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2" baseType="lpstr">
      <vt:lpstr>Adobe Gothic Std B</vt:lpstr>
      <vt:lpstr>Arial</vt:lpstr>
      <vt:lpstr>Arno Pro Display</vt:lpstr>
      <vt:lpstr>Calibri</vt:lpstr>
      <vt:lpstr>Calibri Light</vt:lpstr>
      <vt:lpstr>Cambria Math</vt:lpstr>
      <vt:lpstr>Courier New</vt:lpstr>
      <vt:lpstr>Gill Sans MT</vt:lpstr>
      <vt:lpstr>KaTeX_Main</vt:lpstr>
      <vt:lpstr>KaTeX_Math</vt:lpstr>
      <vt:lpstr>Klaudia</vt:lpstr>
      <vt:lpstr>新細明體</vt:lpstr>
      <vt:lpstr>Roboto</vt:lpstr>
      <vt:lpstr>Trebuchet MS</vt:lpstr>
      <vt:lpstr>Office Theme</vt:lpstr>
      <vt:lpstr>Worksheet</vt:lpstr>
      <vt:lpstr>PowerPoint Presentation</vt:lpstr>
      <vt:lpstr>Agenda</vt:lpstr>
      <vt:lpstr>PowerPoint Presentation</vt:lpstr>
      <vt:lpstr>Machine Learning</vt:lpstr>
      <vt:lpstr>PowerPoint Presentation</vt:lpstr>
      <vt:lpstr>Why is it so powerful ?</vt:lpstr>
      <vt:lpstr>PowerPoint Presentation</vt:lpstr>
      <vt:lpstr>PowerPoint Presentation</vt:lpstr>
      <vt:lpstr>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</vt:lpstr>
      <vt:lpstr>Cost Function</vt:lpstr>
      <vt:lpstr>Our Goal</vt:lpstr>
      <vt:lpstr>Gradient Descent</vt:lpstr>
      <vt:lpstr>How it works</vt:lpstr>
      <vt:lpstr>Adding more features</vt:lpstr>
      <vt:lpstr>Polynomial Regression</vt:lpstr>
      <vt:lpstr>Logistic Regression(Classification)</vt:lpstr>
      <vt:lpstr>Example</vt:lpstr>
      <vt:lpstr>One vs all</vt:lpstr>
      <vt:lpstr>Regularization</vt:lpstr>
      <vt:lpstr>Applying Machine Learning</vt:lpstr>
      <vt:lpstr>PowerPoint Presentation</vt:lpstr>
      <vt:lpstr>Clustering</vt:lpstr>
      <vt:lpstr>Image Compression</vt:lpstr>
      <vt:lpstr>Image Compression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Machine Learning </vt:lpstr>
      <vt:lpstr>Programming 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Deep Learning</dc:title>
  <dc:creator>BHARATHI KANNAN.N</dc:creator>
  <cp:lastModifiedBy>BHARATHI KANNAN.N</cp:lastModifiedBy>
  <cp:revision>42</cp:revision>
  <dcterms:created xsi:type="dcterms:W3CDTF">2020-06-13T04:19:29Z</dcterms:created>
  <dcterms:modified xsi:type="dcterms:W3CDTF">2020-10-31T09:29:30Z</dcterms:modified>
  <cp:category>Artificial Intelligence</cp:category>
</cp:coreProperties>
</file>